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7" r:id="rId3"/>
    <p:sldId id="422" r:id="rId4"/>
    <p:sldId id="407" r:id="rId5"/>
    <p:sldId id="409" r:id="rId6"/>
    <p:sldId id="908" r:id="rId7"/>
    <p:sldId id="278" r:id="rId8"/>
    <p:sldId id="279" r:id="rId9"/>
    <p:sldId id="906" r:id="rId10"/>
    <p:sldId id="907" r:id="rId11"/>
    <p:sldId id="493" r:id="rId12"/>
    <p:sldId id="494" r:id="rId13"/>
    <p:sldId id="840" r:id="rId14"/>
    <p:sldId id="844" r:id="rId15"/>
    <p:sldId id="847" r:id="rId16"/>
    <p:sldId id="273" r:id="rId17"/>
    <p:sldId id="867" r:id="rId18"/>
    <p:sldId id="967" r:id="rId19"/>
    <p:sldId id="411" r:id="rId20"/>
    <p:sldId id="534" r:id="rId21"/>
    <p:sldId id="413" r:id="rId22"/>
    <p:sldId id="539" r:id="rId23"/>
    <p:sldId id="542" r:id="rId24"/>
    <p:sldId id="543" r:id="rId25"/>
    <p:sldId id="930" r:id="rId26"/>
    <p:sldId id="416" r:id="rId27"/>
    <p:sldId id="417" r:id="rId28"/>
    <p:sldId id="968" r:id="rId29"/>
    <p:sldId id="418" r:id="rId30"/>
    <p:sldId id="258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9B069-7158-4447-8F80-D71453AD9C9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8EC1FAC-216F-445E-8DAE-9286211F6725}">
      <dgm:prSet phldrT="[Texto]"/>
      <dgm:spPr/>
      <dgm:t>
        <a:bodyPr/>
        <a:lstStyle/>
        <a:p>
          <a:r>
            <a:rPr lang="pt-BR" dirty="0"/>
            <a:t>Alfabetização</a:t>
          </a:r>
        </a:p>
        <a:p>
          <a:r>
            <a:rPr lang="pt-BR" dirty="0"/>
            <a:t>1º e 2º anos</a:t>
          </a:r>
        </a:p>
      </dgm:t>
    </dgm:pt>
    <dgm:pt modelId="{CA599EC2-8EE1-4030-AD2D-7A1EA6EE523C}" type="parTrans" cxnId="{CEFBBC9C-8589-44D5-BADB-63D065743078}">
      <dgm:prSet/>
      <dgm:spPr/>
      <dgm:t>
        <a:bodyPr/>
        <a:lstStyle/>
        <a:p>
          <a:endParaRPr lang="pt-BR"/>
        </a:p>
      </dgm:t>
    </dgm:pt>
    <dgm:pt modelId="{14DC0566-6A4F-43D0-9528-38E3F7F1E951}" type="sibTrans" cxnId="{CEFBBC9C-8589-44D5-BADB-63D065743078}">
      <dgm:prSet/>
      <dgm:spPr/>
      <dgm:t>
        <a:bodyPr/>
        <a:lstStyle/>
        <a:p>
          <a:endParaRPr lang="pt-BR"/>
        </a:p>
      </dgm:t>
    </dgm:pt>
    <dgm:pt modelId="{9F4654FE-FBCE-4AC4-BAE1-F745FDF33DEC}">
      <dgm:prSet phldrT="[Texto]"/>
      <dgm:spPr/>
      <dgm:t>
        <a:bodyPr/>
        <a:lstStyle/>
        <a:p>
          <a:r>
            <a:rPr lang="pt-BR" dirty="0"/>
            <a:t>“Ortografização”</a:t>
          </a:r>
        </a:p>
        <a:p>
          <a:r>
            <a:rPr lang="pt-BR" dirty="0"/>
            <a:t>A partir do 3º ano</a:t>
          </a:r>
        </a:p>
      </dgm:t>
    </dgm:pt>
    <dgm:pt modelId="{46399084-73B3-43CF-8D05-1B6D09D94D12}" type="parTrans" cxnId="{0578C94C-B4EB-4EC7-8804-554E90BE5427}">
      <dgm:prSet/>
      <dgm:spPr/>
      <dgm:t>
        <a:bodyPr/>
        <a:lstStyle/>
        <a:p>
          <a:endParaRPr lang="pt-BR"/>
        </a:p>
      </dgm:t>
    </dgm:pt>
    <dgm:pt modelId="{8E9A64C7-7AD2-4DDB-B20B-436EB9F079DA}" type="sibTrans" cxnId="{0578C94C-B4EB-4EC7-8804-554E90BE5427}">
      <dgm:prSet/>
      <dgm:spPr/>
      <dgm:t>
        <a:bodyPr/>
        <a:lstStyle/>
        <a:p>
          <a:endParaRPr lang="pt-BR"/>
        </a:p>
      </dgm:t>
    </dgm:pt>
    <dgm:pt modelId="{2502230E-4BEC-44F1-BCC5-5029D3A68621}" type="pres">
      <dgm:prSet presAssocID="{3779B069-7158-4447-8F80-D71453AD9C92}" presName="CompostProcess" presStyleCnt="0">
        <dgm:presLayoutVars>
          <dgm:dir/>
          <dgm:resizeHandles val="exact"/>
        </dgm:presLayoutVars>
      </dgm:prSet>
      <dgm:spPr/>
    </dgm:pt>
    <dgm:pt modelId="{035B7BE9-1B45-4DD3-90D1-4535D63A7D1F}" type="pres">
      <dgm:prSet presAssocID="{3779B069-7158-4447-8F80-D71453AD9C92}" presName="arrow" presStyleLbl="bgShp" presStyleIdx="0" presStyleCnt="1" custLinFactNeighborX="-1156" custLinFactNeighborY="23561"/>
      <dgm:spPr/>
    </dgm:pt>
    <dgm:pt modelId="{80892BC4-264F-42E1-9E6E-0C553F60BBE3}" type="pres">
      <dgm:prSet presAssocID="{3779B069-7158-4447-8F80-D71453AD9C92}" presName="linearProcess" presStyleCnt="0"/>
      <dgm:spPr/>
    </dgm:pt>
    <dgm:pt modelId="{34A9F347-8058-4F16-BAEC-95182C8CDD2A}" type="pres">
      <dgm:prSet presAssocID="{E8EC1FAC-216F-445E-8DAE-9286211F6725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D5D67A7-2934-44DD-95C5-B731863F83A6}" type="pres">
      <dgm:prSet presAssocID="{14DC0566-6A4F-43D0-9528-38E3F7F1E951}" presName="sibTrans" presStyleCnt="0"/>
      <dgm:spPr/>
    </dgm:pt>
    <dgm:pt modelId="{B408B075-C0F3-465B-8408-F4C829D2C67C}" type="pres">
      <dgm:prSet presAssocID="{9F4654FE-FBCE-4AC4-BAE1-F745FDF33DEC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578C94C-B4EB-4EC7-8804-554E90BE5427}" srcId="{3779B069-7158-4447-8F80-D71453AD9C92}" destId="{9F4654FE-FBCE-4AC4-BAE1-F745FDF33DEC}" srcOrd="1" destOrd="0" parTransId="{46399084-73B3-43CF-8D05-1B6D09D94D12}" sibTransId="{8E9A64C7-7AD2-4DDB-B20B-436EB9F079DA}"/>
    <dgm:cxn modelId="{F9E7F52C-5035-49E0-81ED-7D7871A5F6FC}" type="presOf" srcId="{3779B069-7158-4447-8F80-D71453AD9C92}" destId="{2502230E-4BEC-44F1-BCC5-5029D3A68621}" srcOrd="0" destOrd="0" presId="urn:microsoft.com/office/officeart/2005/8/layout/hProcess9"/>
    <dgm:cxn modelId="{F2F992E5-1285-4ACE-B865-A9FFC8E536B5}" type="presOf" srcId="{9F4654FE-FBCE-4AC4-BAE1-F745FDF33DEC}" destId="{B408B075-C0F3-465B-8408-F4C829D2C67C}" srcOrd="0" destOrd="0" presId="urn:microsoft.com/office/officeart/2005/8/layout/hProcess9"/>
    <dgm:cxn modelId="{CEFBBC9C-8589-44D5-BADB-63D065743078}" srcId="{3779B069-7158-4447-8F80-D71453AD9C92}" destId="{E8EC1FAC-216F-445E-8DAE-9286211F6725}" srcOrd="0" destOrd="0" parTransId="{CA599EC2-8EE1-4030-AD2D-7A1EA6EE523C}" sibTransId="{14DC0566-6A4F-43D0-9528-38E3F7F1E951}"/>
    <dgm:cxn modelId="{D904453A-8CA9-4443-9CEA-A9D8D2D4BBE4}" type="presOf" srcId="{E8EC1FAC-216F-445E-8DAE-9286211F6725}" destId="{34A9F347-8058-4F16-BAEC-95182C8CDD2A}" srcOrd="0" destOrd="0" presId="urn:microsoft.com/office/officeart/2005/8/layout/hProcess9"/>
    <dgm:cxn modelId="{3B5E1525-6D31-43D8-8E38-D38D02B50AB7}" type="presParOf" srcId="{2502230E-4BEC-44F1-BCC5-5029D3A68621}" destId="{035B7BE9-1B45-4DD3-90D1-4535D63A7D1F}" srcOrd="0" destOrd="0" presId="urn:microsoft.com/office/officeart/2005/8/layout/hProcess9"/>
    <dgm:cxn modelId="{B39131E8-2407-4972-9BF8-A341220A42D5}" type="presParOf" srcId="{2502230E-4BEC-44F1-BCC5-5029D3A68621}" destId="{80892BC4-264F-42E1-9E6E-0C553F60BBE3}" srcOrd="1" destOrd="0" presId="urn:microsoft.com/office/officeart/2005/8/layout/hProcess9"/>
    <dgm:cxn modelId="{180496B8-A1BB-4D69-A953-BAB1271C0818}" type="presParOf" srcId="{80892BC4-264F-42E1-9E6E-0C553F60BBE3}" destId="{34A9F347-8058-4F16-BAEC-95182C8CDD2A}" srcOrd="0" destOrd="0" presId="urn:microsoft.com/office/officeart/2005/8/layout/hProcess9"/>
    <dgm:cxn modelId="{E3592C09-0B00-48E6-A576-793F0E1F8011}" type="presParOf" srcId="{80892BC4-264F-42E1-9E6E-0C553F60BBE3}" destId="{8D5D67A7-2934-44DD-95C5-B731863F83A6}" srcOrd="1" destOrd="0" presId="urn:microsoft.com/office/officeart/2005/8/layout/hProcess9"/>
    <dgm:cxn modelId="{08AEE6BB-E4DD-4130-B25C-17CE2DD1C758}" type="presParOf" srcId="{80892BC4-264F-42E1-9E6E-0C553F60BBE3}" destId="{B408B075-C0F3-465B-8408-F4C829D2C67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C99DD-47A7-4966-ADAD-59C0D34BD2C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044745-2241-49F9-BBE0-05F348C8C79D}">
      <dgm:prSet phldrT="[Texto]"/>
      <dgm:spPr/>
      <dgm:t>
        <a:bodyPr/>
        <a:lstStyle/>
        <a:p>
          <a:r>
            <a:rPr lang="pt-BR" dirty="0"/>
            <a:t>1</a:t>
          </a:r>
        </a:p>
      </dgm:t>
    </dgm:pt>
    <dgm:pt modelId="{0A421515-9CFB-4D4B-B167-159F7F1D5977}" type="parTrans" cxnId="{9418C652-B0BE-4192-921B-F0AE8B729EBF}">
      <dgm:prSet/>
      <dgm:spPr/>
      <dgm:t>
        <a:bodyPr/>
        <a:lstStyle/>
        <a:p>
          <a:endParaRPr lang="pt-BR"/>
        </a:p>
      </dgm:t>
    </dgm:pt>
    <dgm:pt modelId="{9E009E01-951C-4E91-AB43-5C71E3894FD4}" type="sibTrans" cxnId="{9418C652-B0BE-4192-921B-F0AE8B729EBF}">
      <dgm:prSet/>
      <dgm:spPr/>
      <dgm:t>
        <a:bodyPr/>
        <a:lstStyle/>
        <a:p>
          <a:endParaRPr lang="pt-BR"/>
        </a:p>
      </dgm:t>
    </dgm:pt>
    <dgm:pt modelId="{4D571ACF-EE46-48A1-A9E6-11017C8C64F3}">
      <dgm:prSet phldrT="[Texto]"/>
      <dgm:spPr/>
      <dgm:t>
        <a:bodyPr/>
        <a:lstStyle/>
        <a:p>
          <a:r>
            <a:rPr lang="pt-BR" dirty="0"/>
            <a:t>2</a:t>
          </a:r>
        </a:p>
      </dgm:t>
    </dgm:pt>
    <dgm:pt modelId="{ABA5F788-A434-4F6D-B99B-2599470F828E}" type="parTrans" cxnId="{FED4235F-EFB5-4464-BC91-CAF3FB20C9B0}">
      <dgm:prSet/>
      <dgm:spPr/>
      <dgm:t>
        <a:bodyPr/>
        <a:lstStyle/>
        <a:p>
          <a:endParaRPr lang="pt-BR"/>
        </a:p>
      </dgm:t>
    </dgm:pt>
    <dgm:pt modelId="{1B0BB684-ECB1-4AFA-89E7-B6620C8F273E}" type="sibTrans" cxnId="{FED4235F-EFB5-4464-BC91-CAF3FB20C9B0}">
      <dgm:prSet/>
      <dgm:spPr/>
      <dgm:t>
        <a:bodyPr/>
        <a:lstStyle/>
        <a:p>
          <a:endParaRPr lang="pt-BR"/>
        </a:p>
      </dgm:t>
    </dgm:pt>
    <dgm:pt modelId="{65979460-B1D3-439A-85DD-B5F5977A0C1F}">
      <dgm:prSet phldrT="[Texto]"/>
      <dgm:spPr/>
      <dgm:t>
        <a:bodyPr/>
        <a:lstStyle/>
        <a:p>
          <a:r>
            <a:rPr lang="pt-BR" dirty="0"/>
            <a:t>3</a:t>
          </a:r>
        </a:p>
      </dgm:t>
    </dgm:pt>
    <dgm:pt modelId="{42AE7EA3-BC16-4C33-95C4-06C9C6960B84}" type="parTrans" cxnId="{0499C007-B771-4614-9E22-A2A14B7F3043}">
      <dgm:prSet/>
      <dgm:spPr/>
      <dgm:t>
        <a:bodyPr/>
        <a:lstStyle/>
        <a:p>
          <a:endParaRPr lang="pt-BR"/>
        </a:p>
      </dgm:t>
    </dgm:pt>
    <dgm:pt modelId="{991A4332-1D9C-4324-ABB1-23D1D7AD5E64}" type="sibTrans" cxnId="{0499C007-B771-4614-9E22-A2A14B7F3043}">
      <dgm:prSet/>
      <dgm:spPr/>
      <dgm:t>
        <a:bodyPr/>
        <a:lstStyle/>
        <a:p>
          <a:endParaRPr lang="pt-BR"/>
        </a:p>
      </dgm:t>
    </dgm:pt>
    <dgm:pt modelId="{D40AB5DD-B6AE-4075-8E6E-68B4F82E16BC}">
      <dgm:prSet/>
      <dgm:spPr/>
      <dgm:t>
        <a:bodyPr/>
        <a:lstStyle/>
        <a:p>
          <a:r>
            <a:rPr lang="pt-BR" dirty="0"/>
            <a:t>4</a:t>
          </a:r>
        </a:p>
      </dgm:t>
    </dgm:pt>
    <dgm:pt modelId="{0D9F3B98-C935-414C-A13E-6BBA180B67F9}" type="parTrans" cxnId="{B2E5D3FF-EA65-4826-B472-A453DE38808D}">
      <dgm:prSet/>
      <dgm:spPr/>
      <dgm:t>
        <a:bodyPr/>
        <a:lstStyle/>
        <a:p>
          <a:endParaRPr lang="pt-BR"/>
        </a:p>
      </dgm:t>
    </dgm:pt>
    <dgm:pt modelId="{5E19D1E5-E7C6-4AB4-A0BA-D3B98DDA5929}" type="sibTrans" cxnId="{B2E5D3FF-EA65-4826-B472-A453DE38808D}">
      <dgm:prSet/>
      <dgm:spPr/>
      <dgm:t>
        <a:bodyPr/>
        <a:lstStyle/>
        <a:p>
          <a:endParaRPr lang="pt-BR"/>
        </a:p>
      </dgm:t>
    </dgm:pt>
    <dgm:pt modelId="{F8C3F8AE-A15C-4051-A3CB-0D58639FBFE7}">
      <dgm:prSet/>
      <dgm:spPr/>
      <dgm:t>
        <a:bodyPr/>
        <a:lstStyle/>
        <a:p>
          <a:r>
            <a:rPr lang="pt-BR" dirty="0"/>
            <a:t>5...</a:t>
          </a:r>
        </a:p>
      </dgm:t>
    </dgm:pt>
    <dgm:pt modelId="{DCB68E05-F8D4-4FF0-BE1A-CF4DCAD1F065}" type="parTrans" cxnId="{3F14E615-1F1F-464F-8A4F-292AC8576F11}">
      <dgm:prSet/>
      <dgm:spPr/>
      <dgm:t>
        <a:bodyPr/>
        <a:lstStyle/>
        <a:p>
          <a:endParaRPr lang="pt-BR"/>
        </a:p>
      </dgm:t>
    </dgm:pt>
    <dgm:pt modelId="{9BCF78DF-CFA8-4459-9910-DADEC979349A}" type="sibTrans" cxnId="{3F14E615-1F1F-464F-8A4F-292AC8576F11}">
      <dgm:prSet/>
      <dgm:spPr/>
      <dgm:t>
        <a:bodyPr/>
        <a:lstStyle/>
        <a:p>
          <a:endParaRPr lang="pt-BR"/>
        </a:p>
      </dgm:t>
    </dgm:pt>
    <dgm:pt modelId="{21354B44-48CE-468D-9F74-7F218E788746}" type="pres">
      <dgm:prSet presAssocID="{919C99DD-47A7-4966-ADAD-59C0D34BD2CE}" presName="CompostProcess" presStyleCnt="0">
        <dgm:presLayoutVars>
          <dgm:dir/>
          <dgm:resizeHandles val="exact"/>
        </dgm:presLayoutVars>
      </dgm:prSet>
      <dgm:spPr/>
    </dgm:pt>
    <dgm:pt modelId="{681FB9D9-83DC-46C6-B39A-A138CFF057D0}" type="pres">
      <dgm:prSet presAssocID="{919C99DD-47A7-4966-ADAD-59C0D34BD2CE}" presName="arrow" presStyleLbl="bgShp" presStyleIdx="0" presStyleCnt="1"/>
      <dgm:spPr/>
    </dgm:pt>
    <dgm:pt modelId="{26645475-CF15-4C47-8692-B037098A1144}" type="pres">
      <dgm:prSet presAssocID="{919C99DD-47A7-4966-ADAD-59C0D34BD2CE}" presName="linearProcess" presStyleCnt="0"/>
      <dgm:spPr/>
    </dgm:pt>
    <dgm:pt modelId="{3AAEFF73-79C7-464F-A4CE-3FDC3422E9F7}" type="pres">
      <dgm:prSet presAssocID="{E2044745-2241-49F9-BBE0-05F348C8C79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FB0D344-181B-4950-80B9-3B81430E49C3}" type="pres">
      <dgm:prSet presAssocID="{9E009E01-951C-4E91-AB43-5C71E3894FD4}" presName="sibTrans" presStyleCnt="0"/>
      <dgm:spPr/>
    </dgm:pt>
    <dgm:pt modelId="{87A351BF-D07B-451A-9DC4-F25A8B357475}" type="pres">
      <dgm:prSet presAssocID="{4D571ACF-EE46-48A1-A9E6-11017C8C64F3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C8FD8EC-1281-4FE4-89B3-CBFA7B092E46}" type="pres">
      <dgm:prSet presAssocID="{1B0BB684-ECB1-4AFA-89E7-B6620C8F273E}" presName="sibTrans" presStyleCnt="0"/>
      <dgm:spPr/>
    </dgm:pt>
    <dgm:pt modelId="{D488AEA1-F6A4-4503-AEC0-C8F95B149E1E}" type="pres">
      <dgm:prSet presAssocID="{65979460-B1D3-439A-85DD-B5F5977A0C1F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E495282-1904-4562-B9AA-0066991A66B2}" type="pres">
      <dgm:prSet presAssocID="{991A4332-1D9C-4324-ABB1-23D1D7AD5E64}" presName="sibTrans" presStyleCnt="0"/>
      <dgm:spPr/>
    </dgm:pt>
    <dgm:pt modelId="{CB87F9C9-EAE5-46AA-88E5-75AC735140D8}" type="pres">
      <dgm:prSet presAssocID="{D40AB5DD-B6AE-4075-8E6E-68B4F82E16BC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48482F0-5EB7-4D69-8278-52D7BDA3D57D}" type="pres">
      <dgm:prSet presAssocID="{5E19D1E5-E7C6-4AB4-A0BA-D3B98DDA5929}" presName="sibTrans" presStyleCnt="0"/>
      <dgm:spPr/>
    </dgm:pt>
    <dgm:pt modelId="{C177BB6E-3E51-4F55-A126-8C3732BAF269}" type="pres">
      <dgm:prSet presAssocID="{F8C3F8AE-A15C-4051-A3CB-0D58639FBFE7}" presName="textNode" presStyleLbl="node1" presStyleIdx="4" presStyleCnt="5" custLinFactNeighborX="945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ED4235F-EFB5-4464-BC91-CAF3FB20C9B0}" srcId="{919C99DD-47A7-4966-ADAD-59C0D34BD2CE}" destId="{4D571ACF-EE46-48A1-A9E6-11017C8C64F3}" srcOrd="1" destOrd="0" parTransId="{ABA5F788-A434-4F6D-B99B-2599470F828E}" sibTransId="{1B0BB684-ECB1-4AFA-89E7-B6620C8F273E}"/>
    <dgm:cxn modelId="{660E9901-60B2-4B06-8147-4D417A0A08D1}" type="presOf" srcId="{919C99DD-47A7-4966-ADAD-59C0D34BD2CE}" destId="{21354B44-48CE-468D-9F74-7F218E788746}" srcOrd="0" destOrd="0" presId="urn:microsoft.com/office/officeart/2005/8/layout/hProcess9"/>
    <dgm:cxn modelId="{5F04CB83-F50E-4256-9812-1635B248DC78}" type="presOf" srcId="{4D571ACF-EE46-48A1-A9E6-11017C8C64F3}" destId="{87A351BF-D07B-451A-9DC4-F25A8B357475}" srcOrd="0" destOrd="0" presId="urn:microsoft.com/office/officeart/2005/8/layout/hProcess9"/>
    <dgm:cxn modelId="{B2E5D3FF-EA65-4826-B472-A453DE38808D}" srcId="{919C99DD-47A7-4966-ADAD-59C0D34BD2CE}" destId="{D40AB5DD-B6AE-4075-8E6E-68B4F82E16BC}" srcOrd="3" destOrd="0" parTransId="{0D9F3B98-C935-414C-A13E-6BBA180B67F9}" sibTransId="{5E19D1E5-E7C6-4AB4-A0BA-D3B98DDA5929}"/>
    <dgm:cxn modelId="{A2F059E6-50B0-47D5-914B-2B5087532C89}" type="presOf" srcId="{E2044745-2241-49F9-BBE0-05F348C8C79D}" destId="{3AAEFF73-79C7-464F-A4CE-3FDC3422E9F7}" srcOrd="0" destOrd="0" presId="urn:microsoft.com/office/officeart/2005/8/layout/hProcess9"/>
    <dgm:cxn modelId="{9418C652-B0BE-4192-921B-F0AE8B729EBF}" srcId="{919C99DD-47A7-4966-ADAD-59C0D34BD2CE}" destId="{E2044745-2241-49F9-BBE0-05F348C8C79D}" srcOrd="0" destOrd="0" parTransId="{0A421515-9CFB-4D4B-B167-159F7F1D5977}" sibTransId="{9E009E01-951C-4E91-AB43-5C71E3894FD4}"/>
    <dgm:cxn modelId="{0499C007-B771-4614-9E22-A2A14B7F3043}" srcId="{919C99DD-47A7-4966-ADAD-59C0D34BD2CE}" destId="{65979460-B1D3-439A-85DD-B5F5977A0C1F}" srcOrd="2" destOrd="0" parTransId="{42AE7EA3-BC16-4C33-95C4-06C9C6960B84}" sibTransId="{991A4332-1D9C-4324-ABB1-23D1D7AD5E64}"/>
    <dgm:cxn modelId="{C58B0C04-853A-49C9-978D-B49288E5763B}" type="presOf" srcId="{F8C3F8AE-A15C-4051-A3CB-0D58639FBFE7}" destId="{C177BB6E-3E51-4F55-A126-8C3732BAF269}" srcOrd="0" destOrd="0" presId="urn:microsoft.com/office/officeart/2005/8/layout/hProcess9"/>
    <dgm:cxn modelId="{D614C90A-A20E-4F9B-ADAD-84131EDBE386}" type="presOf" srcId="{D40AB5DD-B6AE-4075-8E6E-68B4F82E16BC}" destId="{CB87F9C9-EAE5-46AA-88E5-75AC735140D8}" srcOrd="0" destOrd="0" presId="urn:microsoft.com/office/officeart/2005/8/layout/hProcess9"/>
    <dgm:cxn modelId="{3F14E615-1F1F-464F-8A4F-292AC8576F11}" srcId="{919C99DD-47A7-4966-ADAD-59C0D34BD2CE}" destId="{F8C3F8AE-A15C-4051-A3CB-0D58639FBFE7}" srcOrd="4" destOrd="0" parTransId="{DCB68E05-F8D4-4FF0-BE1A-CF4DCAD1F065}" sibTransId="{9BCF78DF-CFA8-4459-9910-DADEC979349A}"/>
    <dgm:cxn modelId="{6E1238E7-1B46-4ED0-B298-7D8287FC6A76}" type="presOf" srcId="{65979460-B1D3-439A-85DD-B5F5977A0C1F}" destId="{D488AEA1-F6A4-4503-AEC0-C8F95B149E1E}" srcOrd="0" destOrd="0" presId="urn:microsoft.com/office/officeart/2005/8/layout/hProcess9"/>
    <dgm:cxn modelId="{F4253BEB-4606-4795-AB1C-811EED3B99E2}" type="presParOf" srcId="{21354B44-48CE-468D-9F74-7F218E788746}" destId="{681FB9D9-83DC-46C6-B39A-A138CFF057D0}" srcOrd="0" destOrd="0" presId="urn:microsoft.com/office/officeart/2005/8/layout/hProcess9"/>
    <dgm:cxn modelId="{A5056251-A026-4575-9CA6-0290F420CBD0}" type="presParOf" srcId="{21354B44-48CE-468D-9F74-7F218E788746}" destId="{26645475-CF15-4C47-8692-B037098A1144}" srcOrd="1" destOrd="0" presId="urn:microsoft.com/office/officeart/2005/8/layout/hProcess9"/>
    <dgm:cxn modelId="{274ED804-BB8D-48B8-891C-DFD71F57B092}" type="presParOf" srcId="{26645475-CF15-4C47-8692-B037098A1144}" destId="{3AAEFF73-79C7-464F-A4CE-3FDC3422E9F7}" srcOrd="0" destOrd="0" presId="urn:microsoft.com/office/officeart/2005/8/layout/hProcess9"/>
    <dgm:cxn modelId="{76E11450-EC0B-494F-8558-4F7C8BC68A8F}" type="presParOf" srcId="{26645475-CF15-4C47-8692-B037098A1144}" destId="{DFB0D344-181B-4950-80B9-3B81430E49C3}" srcOrd="1" destOrd="0" presId="urn:microsoft.com/office/officeart/2005/8/layout/hProcess9"/>
    <dgm:cxn modelId="{A87DB4DC-431F-455C-9DA2-4D298408EA82}" type="presParOf" srcId="{26645475-CF15-4C47-8692-B037098A1144}" destId="{87A351BF-D07B-451A-9DC4-F25A8B357475}" srcOrd="2" destOrd="0" presId="urn:microsoft.com/office/officeart/2005/8/layout/hProcess9"/>
    <dgm:cxn modelId="{4AD81499-B819-4267-A6AE-37D602EEE7BC}" type="presParOf" srcId="{26645475-CF15-4C47-8692-B037098A1144}" destId="{1C8FD8EC-1281-4FE4-89B3-CBFA7B092E46}" srcOrd="3" destOrd="0" presId="urn:microsoft.com/office/officeart/2005/8/layout/hProcess9"/>
    <dgm:cxn modelId="{9F217A22-27C2-4A48-855E-3ED0C88B9BF1}" type="presParOf" srcId="{26645475-CF15-4C47-8692-B037098A1144}" destId="{D488AEA1-F6A4-4503-AEC0-C8F95B149E1E}" srcOrd="4" destOrd="0" presId="urn:microsoft.com/office/officeart/2005/8/layout/hProcess9"/>
    <dgm:cxn modelId="{E1BC9824-8151-496A-A643-30E6C8583E02}" type="presParOf" srcId="{26645475-CF15-4C47-8692-B037098A1144}" destId="{1E495282-1904-4562-B9AA-0066991A66B2}" srcOrd="5" destOrd="0" presId="urn:microsoft.com/office/officeart/2005/8/layout/hProcess9"/>
    <dgm:cxn modelId="{B080A9D2-91EC-4BB1-B952-721350A2954F}" type="presParOf" srcId="{26645475-CF15-4C47-8692-B037098A1144}" destId="{CB87F9C9-EAE5-46AA-88E5-75AC735140D8}" srcOrd="6" destOrd="0" presId="urn:microsoft.com/office/officeart/2005/8/layout/hProcess9"/>
    <dgm:cxn modelId="{6306D45C-418C-483E-80BB-6D13F393046D}" type="presParOf" srcId="{26645475-CF15-4C47-8692-B037098A1144}" destId="{448482F0-5EB7-4D69-8278-52D7BDA3D57D}" srcOrd="7" destOrd="0" presId="urn:microsoft.com/office/officeart/2005/8/layout/hProcess9"/>
    <dgm:cxn modelId="{3B6694F4-F79A-41CC-9FF5-9F8E6DA316F4}" type="presParOf" srcId="{26645475-CF15-4C47-8692-B037098A1144}" destId="{C177BB6E-3E51-4F55-A126-8C3732BAF26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B7BE9-1B45-4DD3-90D1-4535D63A7D1F}">
      <dsp:nvSpPr>
        <dsp:cNvPr id="0" name=""/>
        <dsp:cNvSpPr/>
      </dsp:nvSpPr>
      <dsp:spPr>
        <a:xfrm>
          <a:off x="604634" y="0"/>
          <a:ext cx="7885647" cy="43317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9F347-8058-4F16-BAEC-95182C8CDD2A}">
      <dsp:nvSpPr>
        <dsp:cNvPr id="0" name=""/>
        <dsp:cNvSpPr/>
      </dsp:nvSpPr>
      <dsp:spPr>
        <a:xfrm>
          <a:off x="301011" y="1299521"/>
          <a:ext cx="4140327" cy="1732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/>
            <a:t>Alfabetização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/>
            <a:t>1º e 2º anos</a:t>
          </a:r>
        </a:p>
      </dsp:txBody>
      <dsp:txXfrm>
        <a:off x="385594" y="1384104"/>
        <a:ext cx="3971161" cy="1563529"/>
      </dsp:txXfrm>
    </dsp:sp>
    <dsp:sp modelId="{B408B075-C0F3-465B-8408-F4C829D2C67C}">
      <dsp:nvSpPr>
        <dsp:cNvPr id="0" name=""/>
        <dsp:cNvSpPr/>
      </dsp:nvSpPr>
      <dsp:spPr>
        <a:xfrm>
          <a:off x="4835893" y="1299521"/>
          <a:ext cx="4140327" cy="1732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/>
            <a:t>“Ortografização”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/>
            <a:t>A partir do 3º ano</a:t>
          </a:r>
        </a:p>
      </dsp:txBody>
      <dsp:txXfrm>
        <a:off x="4920476" y="1384104"/>
        <a:ext cx="3971161" cy="1563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FB9D9-83DC-46C6-B39A-A138CFF057D0}">
      <dsp:nvSpPr>
        <dsp:cNvPr id="0" name=""/>
        <dsp:cNvSpPr/>
      </dsp:nvSpPr>
      <dsp:spPr>
        <a:xfrm>
          <a:off x="698595" y="0"/>
          <a:ext cx="7917419" cy="430953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EFF73-79C7-464F-A4CE-3FDC3422E9F7}">
      <dsp:nvSpPr>
        <dsp:cNvPr id="0" name=""/>
        <dsp:cNvSpPr/>
      </dsp:nvSpPr>
      <dsp:spPr>
        <a:xfrm>
          <a:off x="2728" y="1292859"/>
          <a:ext cx="1642791" cy="1723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200" kern="1200" dirty="0"/>
            <a:t>1</a:t>
          </a:r>
        </a:p>
      </dsp:txBody>
      <dsp:txXfrm>
        <a:off x="82922" y="1373053"/>
        <a:ext cx="1482403" cy="1563425"/>
      </dsp:txXfrm>
    </dsp:sp>
    <dsp:sp modelId="{87A351BF-D07B-451A-9DC4-F25A8B357475}">
      <dsp:nvSpPr>
        <dsp:cNvPr id="0" name=""/>
        <dsp:cNvSpPr/>
      </dsp:nvSpPr>
      <dsp:spPr>
        <a:xfrm>
          <a:off x="1919319" y="1292859"/>
          <a:ext cx="1642791" cy="1723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200" kern="1200" dirty="0"/>
            <a:t>2</a:t>
          </a:r>
        </a:p>
      </dsp:txBody>
      <dsp:txXfrm>
        <a:off x="1999513" y="1373053"/>
        <a:ext cx="1482403" cy="1563425"/>
      </dsp:txXfrm>
    </dsp:sp>
    <dsp:sp modelId="{D488AEA1-F6A4-4503-AEC0-C8F95B149E1E}">
      <dsp:nvSpPr>
        <dsp:cNvPr id="0" name=""/>
        <dsp:cNvSpPr/>
      </dsp:nvSpPr>
      <dsp:spPr>
        <a:xfrm>
          <a:off x="3835909" y="1292859"/>
          <a:ext cx="1642791" cy="1723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200" kern="1200" dirty="0"/>
            <a:t>3</a:t>
          </a:r>
        </a:p>
      </dsp:txBody>
      <dsp:txXfrm>
        <a:off x="3916103" y="1373053"/>
        <a:ext cx="1482403" cy="1563425"/>
      </dsp:txXfrm>
    </dsp:sp>
    <dsp:sp modelId="{CB87F9C9-EAE5-46AA-88E5-75AC735140D8}">
      <dsp:nvSpPr>
        <dsp:cNvPr id="0" name=""/>
        <dsp:cNvSpPr/>
      </dsp:nvSpPr>
      <dsp:spPr>
        <a:xfrm>
          <a:off x="5752499" y="1292859"/>
          <a:ext cx="1642791" cy="1723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200" kern="1200" dirty="0"/>
            <a:t>4</a:t>
          </a:r>
        </a:p>
      </dsp:txBody>
      <dsp:txXfrm>
        <a:off x="5832693" y="1373053"/>
        <a:ext cx="1482403" cy="1563425"/>
      </dsp:txXfrm>
    </dsp:sp>
    <dsp:sp modelId="{C177BB6E-3E51-4F55-A126-8C3732BAF269}">
      <dsp:nvSpPr>
        <dsp:cNvPr id="0" name=""/>
        <dsp:cNvSpPr/>
      </dsp:nvSpPr>
      <dsp:spPr>
        <a:xfrm>
          <a:off x="7671819" y="1292859"/>
          <a:ext cx="1642791" cy="1723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200" kern="1200" dirty="0"/>
            <a:t>5...</a:t>
          </a:r>
        </a:p>
      </dsp:txBody>
      <dsp:txXfrm>
        <a:off x="7752013" y="1373053"/>
        <a:ext cx="1482403" cy="1563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57181-EB4C-4BE1-8C74-98D43007E033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5C1C7-49C6-47EB-8AED-368127AD1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28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24347C-7AE5-4730-B218-B1AE5AE0371C}" type="slidenum">
              <a:rPr lang="pt-BR" altLang="pt-BR" smtClean="0"/>
              <a:pPr>
                <a:spcBef>
                  <a:spcPct val="0"/>
                </a:spcBef>
              </a:pPr>
              <a:t>9</a:t>
            </a:fld>
            <a:endParaRPr lang="pt-BR" altLang="pt-B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51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24347C-7AE5-4730-B218-B1AE5AE0371C}" type="slidenum">
              <a:rPr lang="pt-BR" altLang="pt-BR" smtClean="0"/>
              <a:pPr>
                <a:spcBef>
                  <a:spcPct val="0"/>
                </a:spcBef>
              </a:pPr>
              <a:t>10</a:t>
            </a:fld>
            <a:endParaRPr lang="pt-BR" altLang="pt-B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936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1373D5-E36D-4190-87BD-8E85FEA55C16}" type="slidenum">
              <a:rPr lang="pt-BR" altLang="pt-BR" smtClean="0"/>
              <a:pPr>
                <a:spcBef>
                  <a:spcPct val="0"/>
                </a:spcBef>
              </a:pPr>
              <a:t>11</a:t>
            </a:fld>
            <a:endParaRPr lang="pt-BR" altLang="pt-BR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584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1373D5-E36D-4190-87BD-8E85FEA55C16}" type="slidenum">
              <a:rPr lang="pt-BR" altLang="pt-BR" smtClean="0"/>
              <a:pPr>
                <a:spcBef>
                  <a:spcPct val="0"/>
                </a:spcBef>
              </a:pPr>
              <a:t>12</a:t>
            </a:fld>
            <a:endParaRPr lang="pt-BR" altLang="pt-BR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308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8E8A84E8-FAF7-4808-A5E0-2B739F7AA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D4D2909-693F-4D8D-8DA0-17D25B75C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06" y="2414205"/>
            <a:ext cx="8853996" cy="1697079"/>
          </a:xfrm>
        </p:spPr>
        <p:txBody>
          <a:bodyPr anchor="t">
            <a:normAutofit/>
          </a:bodyPr>
          <a:lstStyle>
            <a:lvl1pPr algn="ctr">
              <a:defRPr sz="2800"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E06E38-CF01-4C95-B389-7D38DFB7B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206" y="4247380"/>
            <a:ext cx="8853996" cy="1452162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F92E72-137E-4790-B01A-0B9142B5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C957-2E36-4D5E-8D69-729EE48DF074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82EBAE-0735-480F-89BD-C361170DE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211CE4-59F6-496B-9D03-11567910D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28F1-6E4F-4850-835F-89A9974BEA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09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95082-9D48-4902-91FE-3BB68DDE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BF8DC4-CD08-40F2-9E80-9C341AAAD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E6963A-F1CA-4CDA-80FD-DA06553E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C957-2E36-4D5E-8D69-729EE48DF074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781CC4-AEC4-41CA-A755-35812944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47661A-5BE7-4A0A-B84D-055CFB59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28F1-6E4F-4850-835F-89A9974BEA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63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828560-3534-4DE9-9373-A600E141B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84DD59-72D5-425D-AF30-1B9B6B3D7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6287DD-E5F6-40C7-8CB9-E2287B47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C957-2E36-4D5E-8D69-729EE48DF074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E1648C-8497-42FF-A45D-BFB1D7A5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098FF6-174B-440B-AC2C-673B4E1F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28F1-6E4F-4850-835F-89A9974BEA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55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EACC7E8-3D13-496A-A146-477A38C288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A4082C-A859-433A-90F8-889A2C4EA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3" y="1145017"/>
            <a:ext cx="11745157" cy="545671"/>
          </a:xfrm>
        </p:spPr>
        <p:txBody>
          <a:bodyPr>
            <a:normAutofit/>
          </a:bodyPr>
          <a:lstStyle>
            <a:lvl1pPr algn="ctr">
              <a:defRPr sz="2400"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FB16F0-512B-4E30-9FA8-C7B1E0CD9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1825625"/>
            <a:ext cx="11745157" cy="4351338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0D898B-445B-4408-BD85-0D7C57F4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C957-2E36-4D5E-8D69-729EE48DF074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0E7F0B-363F-40FF-AEF7-9093678F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5FBF76-40B1-4201-BB38-67EDA665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28F1-6E4F-4850-835F-89A9974BEA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93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Diagrama&#10;&#10;Descrição gerada automaticamente">
            <a:extLst>
              <a:ext uri="{FF2B5EF4-FFF2-40B4-BE49-F238E27FC236}">
                <a16:creationId xmlns:a16="http://schemas.microsoft.com/office/drawing/2014/main" id="{2CB00BBD-A087-4966-9A1E-0CDABD163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1D22792-D723-4A4E-8577-FDCC95932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02" y="2341808"/>
            <a:ext cx="7978498" cy="605578"/>
          </a:xfrm>
        </p:spPr>
        <p:txBody>
          <a:bodyPr anchor="t">
            <a:normAutofit/>
          </a:bodyPr>
          <a:lstStyle>
            <a:lvl1pPr algn="ctr">
              <a:defRPr sz="2400"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F4A2CD-5D55-4206-A0DB-5BF0745B9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702" y="3195961"/>
            <a:ext cx="7478698" cy="30242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69051B-EBD6-4C83-A123-706E01BC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C957-2E36-4D5E-8D69-729EE48DF074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527B00-5AE3-45E2-AD43-0A12DB9A7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B12451-E98D-4B8C-9B71-FDD1C187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28F1-6E4F-4850-835F-89A9974BEA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68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229A9-3934-4BBA-AF95-6FC692510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DF7676-97D6-4160-9A7B-A97F617EB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759C38-959E-4E62-BEDA-3D757CD04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6CD39F-9D35-4EFB-B0E3-81F2DFA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C957-2E36-4D5E-8D69-729EE48DF074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45E362-4BFB-4F68-A23A-90B2A0670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B59CE7-70E2-41D0-9AA0-7264466C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28F1-6E4F-4850-835F-89A9974BEA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96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5FB22D-4A78-4D1B-B896-C1CA50EE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6D0E62-CD9C-4A82-8FBB-1E468EB1E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F37AA0-DC57-45A4-BF58-9AC826F13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9DAB403-825D-4EF4-93FF-89772A50B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C680C42-5E9D-465C-8F9B-67F5EB6A0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2B64F6-7E97-4A00-BADA-2961713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C957-2E36-4D5E-8D69-729EE48DF074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DBCC81B-B3C5-492B-8DA2-F2BEB7767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6F7B701-13E6-4FA4-A964-22B6CC7C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28F1-6E4F-4850-835F-89A9974BEA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4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67457-2547-4929-A6FE-BDE34ED2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B2061D-523E-458C-8642-44CC7C4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C957-2E36-4D5E-8D69-729EE48DF074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AFE3BEE-6CAA-4F9D-B544-A56B5206D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B338AC8-60CB-4EF0-B055-89367106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28F1-6E4F-4850-835F-89A9974BEA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08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B58355F-78A9-416A-830A-60A3E4AA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C957-2E36-4D5E-8D69-729EE48DF074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4DED12C-8EB6-41F3-9303-AA8F941FB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4893A4-3726-404D-99A3-A6C7647B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28F1-6E4F-4850-835F-89A9974BEA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0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720D8-BE5D-4389-9FD8-52625E03F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8A47D1-8F08-46E5-A573-1F51EA66C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324F00-8DD3-49D7-B5D7-87CB2F4C1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471E3C-9E69-49FD-AC8F-AD8F8FD5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C957-2E36-4D5E-8D69-729EE48DF074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5537D8-026D-4B99-BC8D-5F3BD5CC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B690ED-B345-4EEE-877B-E4A2F6D5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28F1-6E4F-4850-835F-89A9974BEA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90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7A4EA-B3A5-4DA0-917C-CA3D8DF5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E17B7DA-A0AD-45E3-BAD9-AB7B15400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F070C0-9731-46E5-B160-FE9DB756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1BC1ED-86D6-4623-A2F7-C770C629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C957-2E36-4D5E-8D69-729EE48DF074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B2486B-20FC-403B-84C1-F952D2D3B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42AAE4-FDF7-4773-A597-8A32A3E4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28F1-6E4F-4850-835F-89A9974BEA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61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7ECCAAC-1D8D-422C-A2EB-C6501B75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CDC694-98AA-426A-B2A2-068EA595B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3B63D5-B4D7-4EDE-9003-C91F8935A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6C957-2E36-4D5E-8D69-729EE48DF074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BAB0DC-2F44-4608-85CA-CE5089700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6506B1-F711-401D-9CB5-F0153FAF7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828F1-6E4F-4850-835F-89A9974BEA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07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fac.br/" TargetMode="External"/><Relationship Id="rId2" Type="http://schemas.openxmlformats.org/officeDocument/2006/relationships/hyperlink" Target="mailto:jaime@cefac.br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://www.phonicseditora.com.b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30B0E-3C3A-427C-8502-A710B55C9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151" y="2368476"/>
            <a:ext cx="8122051" cy="2769325"/>
          </a:xfrm>
        </p:spPr>
        <p:txBody>
          <a:bodyPr>
            <a:noAutofit/>
          </a:bodyPr>
          <a:lstStyle/>
          <a:p>
            <a:r>
              <a:rPr lang="pt-BR" sz="5400" b="0" i="0" dirty="0">
                <a:solidFill>
                  <a:srgbClr val="3C4043"/>
                </a:solidFill>
                <a:effectLst/>
                <a:latin typeface="Roboto"/>
              </a:rPr>
              <a:t>As letras falam: o método fônico no processo de alfabetização</a:t>
            </a:r>
            <a:endParaRPr lang="pt-BR" sz="7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1DBE63-7DFC-4209-8F1F-2BB7602662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760B49-A7D7-4625-B19B-CA2484A0C736}"/>
              </a:ext>
            </a:extLst>
          </p:cNvPr>
          <p:cNvSpPr txBox="1"/>
          <p:nvPr/>
        </p:nvSpPr>
        <p:spPr>
          <a:xfrm>
            <a:off x="3400080" y="4722302"/>
            <a:ext cx="3492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/>
              <a:t>Prof. Dr. Jaime Zorzi</a:t>
            </a:r>
          </a:p>
          <a:p>
            <a:pPr algn="ctr"/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CEFAC – Saúde e Educação</a:t>
            </a:r>
          </a:p>
        </p:txBody>
      </p:sp>
    </p:spTree>
    <p:extLst>
      <p:ext uri="{BB962C8B-B14F-4D97-AF65-F5344CB8AC3E}">
        <p14:creationId xmlns:p14="http://schemas.microsoft.com/office/powerpoint/2010/main" val="923245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AutoShape 3"/>
          <p:cNvSpPr>
            <a:spLocks noChangeArrowheads="1"/>
          </p:cNvSpPr>
          <p:nvPr/>
        </p:nvSpPr>
        <p:spPr bwMode="auto">
          <a:xfrm rot="921370">
            <a:off x="559652" y="582080"/>
            <a:ext cx="3801035" cy="2262186"/>
          </a:xfrm>
          <a:prstGeom prst="cloudCallout">
            <a:avLst>
              <a:gd name="adj1" fmla="val 67005"/>
              <a:gd name="adj2" fmla="val 6496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b="1">
              <a:solidFill>
                <a:schemeClr val="tx1"/>
              </a:solidFill>
            </a:endParaRPr>
          </a:p>
        </p:txBody>
      </p:sp>
      <p:sp>
        <p:nvSpPr>
          <p:cNvPr id="984069" name="Text Box 5"/>
          <p:cNvSpPr txBox="1">
            <a:spLocks noChangeArrowheads="1"/>
          </p:cNvSpPr>
          <p:nvPr/>
        </p:nvSpPr>
        <p:spPr bwMode="auto">
          <a:xfrm>
            <a:off x="4151450" y="6065586"/>
            <a:ext cx="1225015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b="1" dirty="0"/>
              <a:t>jacaré</a:t>
            </a:r>
          </a:p>
        </p:txBody>
      </p:sp>
      <p:sp>
        <p:nvSpPr>
          <p:cNvPr id="984079" name="Text Box 15"/>
          <p:cNvSpPr txBox="1">
            <a:spLocks noChangeArrowheads="1"/>
          </p:cNvSpPr>
          <p:nvPr/>
        </p:nvSpPr>
        <p:spPr bwMode="auto">
          <a:xfrm>
            <a:off x="6176048" y="2783957"/>
            <a:ext cx="1422456" cy="52322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i="1" dirty="0">
                <a:solidFill>
                  <a:schemeClr val="tx1"/>
                </a:solidFill>
              </a:rPr>
              <a:t>jacaré</a:t>
            </a:r>
          </a:p>
        </p:txBody>
      </p:sp>
      <p:sp>
        <p:nvSpPr>
          <p:cNvPr id="984080" name="AutoShape 16"/>
          <p:cNvSpPr>
            <a:spLocks noChangeArrowheads="1"/>
          </p:cNvSpPr>
          <p:nvPr/>
        </p:nvSpPr>
        <p:spPr bwMode="auto">
          <a:xfrm rot="12033716">
            <a:off x="4636587" y="2389074"/>
            <a:ext cx="1289974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84081" name="Text Box 17"/>
          <p:cNvSpPr txBox="1">
            <a:spLocks noChangeArrowheads="1"/>
          </p:cNvSpPr>
          <p:nvPr/>
        </p:nvSpPr>
        <p:spPr bwMode="auto">
          <a:xfrm>
            <a:off x="7898597" y="4259937"/>
            <a:ext cx="40030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dirty="0">
                <a:latin typeface="+mn-lt"/>
              </a:rPr>
              <a:t>Rota lexical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dirty="0">
                <a:latin typeface="+mn-lt"/>
              </a:rPr>
              <a:t>Reconhecimento mais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dirty="0">
                <a:latin typeface="+mn-lt"/>
              </a:rPr>
              <a:t>amplo das palavras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668" y="3892436"/>
            <a:ext cx="2042581" cy="2103372"/>
          </a:xfrm>
          <a:prstGeom prst="rect">
            <a:avLst/>
          </a:prstGeom>
        </p:spPr>
      </p:pic>
      <p:sp>
        <p:nvSpPr>
          <p:cNvPr id="984075" name="AutoShape 11"/>
          <p:cNvSpPr>
            <a:spLocks noChangeArrowheads="1"/>
          </p:cNvSpPr>
          <p:nvPr/>
        </p:nvSpPr>
        <p:spPr bwMode="auto">
          <a:xfrm rot="19346597">
            <a:off x="5188709" y="3437449"/>
            <a:ext cx="976313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257" y="1215720"/>
            <a:ext cx="2385615" cy="96229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A1DB0ED-DCD8-4F28-8B2B-0ACFB169E1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079" y="6065586"/>
            <a:ext cx="1049279" cy="72138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E2C31BE-EF4F-409F-9669-F4292A2D78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555"/>
            <a:ext cx="12192000" cy="7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35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8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8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8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7" grpId="0" animBg="1" autoUpdateAnimBg="0"/>
      <p:bldP spid="984069" grpId="0" animBg="1" autoUpdateAnimBg="0"/>
      <p:bldP spid="984079" grpId="0" animBg="1" autoUpdateAnimBg="0"/>
      <p:bldP spid="984080" grpId="0" animBg="1"/>
      <p:bldP spid="984081" grpId="0"/>
      <p:bldP spid="9840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29200" y="3205349"/>
            <a:ext cx="2910605" cy="2717426"/>
          </a:xfrm>
          <a:prstGeom prst="rect">
            <a:avLst/>
          </a:prstGeom>
        </p:spPr>
      </p:pic>
      <p:sp>
        <p:nvSpPr>
          <p:cNvPr id="1012739" name="AutoShape 3"/>
          <p:cNvSpPr>
            <a:spLocks noChangeArrowheads="1"/>
          </p:cNvSpPr>
          <p:nvPr/>
        </p:nvSpPr>
        <p:spPr bwMode="auto">
          <a:xfrm rot="20561163">
            <a:off x="3244355" y="4300529"/>
            <a:ext cx="1219200" cy="914400"/>
          </a:xfrm>
          <a:prstGeom prst="wedgeRoundRectCallout">
            <a:avLst>
              <a:gd name="adj1" fmla="val 109898"/>
              <a:gd name="adj2" fmla="val 8177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2740" name="AutoShape 4"/>
          <p:cNvSpPr>
            <a:spLocks noChangeArrowheads="1"/>
          </p:cNvSpPr>
          <p:nvPr/>
        </p:nvSpPr>
        <p:spPr bwMode="auto">
          <a:xfrm>
            <a:off x="6089719" y="662969"/>
            <a:ext cx="4163709" cy="2286000"/>
          </a:xfrm>
          <a:prstGeom prst="cloudCallout">
            <a:avLst>
              <a:gd name="adj1" fmla="val -33333"/>
              <a:gd name="adj2" fmla="val 6155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b="1">
              <a:solidFill>
                <a:schemeClr val="tx1"/>
              </a:solidFill>
            </a:endParaRPr>
          </a:p>
        </p:txBody>
      </p:sp>
      <p:sp>
        <p:nvSpPr>
          <p:cNvPr id="1012742" name="Text Box 6"/>
          <p:cNvSpPr txBox="1">
            <a:spLocks noChangeArrowheads="1"/>
          </p:cNvSpPr>
          <p:nvPr/>
        </p:nvSpPr>
        <p:spPr bwMode="auto">
          <a:xfrm>
            <a:off x="3432219" y="1233036"/>
            <a:ext cx="1225015" cy="52322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b="1" i="1" dirty="0">
                <a:solidFill>
                  <a:schemeClr val="tx1"/>
                </a:solidFill>
              </a:rPr>
              <a:t>jacaré</a:t>
            </a:r>
          </a:p>
        </p:txBody>
      </p:sp>
      <p:sp>
        <p:nvSpPr>
          <p:cNvPr id="1012743" name="Text Box 7"/>
          <p:cNvSpPr txBox="1">
            <a:spLocks noChangeArrowheads="1"/>
          </p:cNvSpPr>
          <p:nvPr/>
        </p:nvSpPr>
        <p:spPr bwMode="auto">
          <a:xfrm>
            <a:off x="2590801" y="2667000"/>
            <a:ext cx="284052" cy="52322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1012744" name="Text Box 8"/>
          <p:cNvSpPr txBox="1">
            <a:spLocks noChangeArrowheads="1"/>
          </p:cNvSpPr>
          <p:nvPr/>
        </p:nvSpPr>
        <p:spPr bwMode="auto">
          <a:xfrm>
            <a:off x="3048001" y="2667000"/>
            <a:ext cx="385042" cy="52322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12745" name="Text Box 9"/>
          <p:cNvSpPr txBox="1">
            <a:spLocks noChangeArrowheads="1"/>
          </p:cNvSpPr>
          <p:nvPr/>
        </p:nvSpPr>
        <p:spPr bwMode="auto">
          <a:xfrm>
            <a:off x="3581400" y="2667000"/>
            <a:ext cx="385042" cy="52322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012746" name="Text Box 10"/>
          <p:cNvSpPr txBox="1">
            <a:spLocks noChangeArrowheads="1"/>
          </p:cNvSpPr>
          <p:nvPr/>
        </p:nvSpPr>
        <p:spPr bwMode="auto">
          <a:xfrm>
            <a:off x="4038601" y="2667000"/>
            <a:ext cx="411163" cy="528638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12747" name="Text Box 11"/>
          <p:cNvSpPr txBox="1">
            <a:spLocks noChangeArrowheads="1"/>
          </p:cNvSpPr>
          <p:nvPr/>
        </p:nvSpPr>
        <p:spPr bwMode="auto">
          <a:xfrm>
            <a:off x="4572000" y="2667000"/>
            <a:ext cx="324128" cy="52322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012748" name="Text Box 12"/>
          <p:cNvSpPr txBox="1">
            <a:spLocks noChangeArrowheads="1"/>
          </p:cNvSpPr>
          <p:nvPr/>
        </p:nvSpPr>
        <p:spPr bwMode="auto">
          <a:xfrm>
            <a:off x="5029201" y="2667000"/>
            <a:ext cx="385042" cy="52322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tx1"/>
                </a:solidFill>
              </a:rPr>
              <a:t>é</a:t>
            </a:r>
          </a:p>
        </p:txBody>
      </p:sp>
      <p:sp>
        <p:nvSpPr>
          <p:cNvPr id="1012749" name="Text Box 13"/>
          <p:cNvSpPr txBox="1">
            <a:spLocks noChangeArrowheads="1"/>
          </p:cNvSpPr>
          <p:nvPr/>
        </p:nvSpPr>
        <p:spPr bwMode="auto">
          <a:xfrm>
            <a:off x="3341635" y="4434028"/>
            <a:ext cx="10246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	jacaré</a:t>
            </a:r>
          </a:p>
        </p:txBody>
      </p:sp>
      <p:sp>
        <p:nvSpPr>
          <p:cNvPr id="1012752" name="AutoShape 16"/>
          <p:cNvSpPr>
            <a:spLocks noChangeArrowheads="1"/>
          </p:cNvSpPr>
          <p:nvPr/>
        </p:nvSpPr>
        <p:spPr bwMode="auto">
          <a:xfrm rot="2687363">
            <a:off x="4372459" y="4143051"/>
            <a:ext cx="953023" cy="5143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12753" name="Text Box 17"/>
          <p:cNvSpPr txBox="1">
            <a:spLocks noChangeArrowheads="1"/>
          </p:cNvSpPr>
          <p:nvPr/>
        </p:nvSpPr>
        <p:spPr bwMode="auto">
          <a:xfrm>
            <a:off x="8490780" y="4300529"/>
            <a:ext cx="25298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</a:rPr>
              <a:t>Escrita alfabética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</a:rPr>
              <a:t>Codificação</a:t>
            </a:r>
          </a:p>
        </p:txBody>
      </p:sp>
      <p:sp>
        <p:nvSpPr>
          <p:cNvPr id="1012754" name="Text Box 18"/>
          <p:cNvSpPr txBox="1">
            <a:spLocks noChangeArrowheads="1"/>
          </p:cNvSpPr>
          <p:nvPr/>
        </p:nvSpPr>
        <p:spPr bwMode="auto">
          <a:xfrm>
            <a:off x="2590801" y="3390900"/>
            <a:ext cx="263214" cy="52322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tx1"/>
                </a:solidFill>
                <a:latin typeface="Monotype Corsiva" panose="03010101010201010101" pitchFamily="66" charset="0"/>
              </a:rPr>
              <a:t>j</a:t>
            </a:r>
          </a:p>
        </p:txBody>
      </p:sp>
      <p:sp>
        <p:nvSpPr>
          <p:cNvPr id="1012755" name="Text Box 19"/>
          <p:cNvSpPr txBox="1">
            <a:spLocks noChangeArrowheads="1"/>
          </p:cNvSpPr>
          <p:nvPr/>
        </p:nvSpPr>
        <p:spPr bwMode="auto">
          <a:xfrm>
            <a:off x="3048000" y="3390900"/>
            <a:ext cx="335348" cy="52322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tx1"/>
                </a:solidFill>
                <a:latin typeface="Monotype Corsiva" panose="03010101010201010101" pitchFamily="66" charset="0"/>
              </a:rPr>
              <a:t>a</a:t>
            </a:r>
          </a:p>
        </p:txBody>
      </p:sp>
      <p:sp>
        <p:nvSpPr>
          <p:cNvPr id="1012756" name="Text Box 20"/>
          <p:cNvSpPr txBox="1">
            <a:spLocks noChangeArrowheads="1"/>
          </p:cNvSpPr>
          <p:nvPr/>
        </p:nvSpPr>
        <p:spPr bwMode="auto">
          <a:xfrm>
            <a:off x="3581400" y="3390900"/>
            <a:ext cx="306494" cy="52322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tx1"/>
                </a:solidFill>
                <a:latin typeface="Monotype Corsiva" panose="03010101010201010101" pitchFamily="66" charset="0"/>
              </a:rPr>
              <a:t>c</a:t>
            </a:r>
          </a:p>
        </p:txBody>
      </p:sp>
      <p:sp>
        <p:nvSpPr>
          <p:cNvPr id="1012757" name="Text Box 21"/>
          <p:cNvSpPr txBox="1">
            <a:spLocks noChangeArrowheads="1"/>
          </p:cNvSpPr>
          <p:nvPr/>
        </p:nvSpPr>
        <p:spPr bwMode="auto">
          <a:xfrm>
            <a:off x="4038601" y="3397905"/>
            <a:ext cx="411163" cy="528637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tx1"/>
                </a:solidFill>
                <a:latin typeface="Monotype Corsiva" panose="03010101010201010101" pitchFamily="66" charset="0"/>
              </a:rPr>
              <a:t>a</a:t>
            </a:r>
          </a:p>
        </p:txBody>
      </p:sp>
      <p:sp>
        <p:nvSpPr>
          <p:cNvPr id="1012758" name="Text Box 22"/>
          <p:cNvSpPr txBox="1">
            <a:spLocks noChangeArrowheads="1"/>
          </p:cNvSpPr>
          <p:nvPr/>
        </p:nvSpPr>
        <p:spPr bwMode="auto">
          <a:xfrm>
            <a:off x="4572001" y="3390900"/>
            <a:ext cx="292068" cy="52322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tx1"/>
                </a:solidFill>
                <a:latin typeface="Monotype Corsiva" panose="03010101010201010101" pitchFamily="66" charset="0"/>
              </a:rPr>
              <a:t>r</a:t>
            </a:r>
          </a:p>
        </p:txBody>
      </p:sp>
      <p:sp>
        <p:nvSpPr>
          <p:cNvPr id="1012759" name="Text Box 23"/>
          <p:cNvSpPr txBox="1">
            <a:spLocks noChangeArrowheads="1"/>
          </p:cNvSpPr>
          <p:nvPr/>
        </p:nvSpPr>
        <p:spPr bwMode="auto">
          <a:xfrm>
            <a:off x="5029200" y="3390900"/>
            <a:ext cx="306494" cy="52322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tx1"/>
                </a:solidFill>
                <a:latin typeface="Monotype Corsiva" panose="03010101010201010101" pitchFamily="66" charset="0"/>
              </a:rPr>
              <a:t>é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511" y="1202635"/>
            <a:ext cx="2385615" cy="962296"/>
          </a:xfrm>
          <a:prstGeom prst="rect">
            <a:avLst/>
          </a:prstGeom>
        </p:spPr>
      </p:pic>
      <p:sp>
        <p:nvSpPr>
          <p:cNvPr id="26" name="AutoShape 16"/>
          <p:cNvSpPr>
            <a:spLocks noChangeArrowheads="1"/>
          </p:cNvSpPr>
          <p:nvPr/>
        </p:nvSpPr>
        <p:spPr bwMode="auto">
          <a:xfrm rot="5400000">
            <a:off x="3641223" y="1939267"/>
            <a:ext cx="761044" cy="5143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 rot="10800000">
            <a:off x="4783710" y="1291619"/>
            <a:ext cx="1179533" cy="5143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1798C61-91D9-4948-8578-2E7587994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555"/>
            <a:ext cx="12192000" cy="77771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860B276B-954A-4E6A-81D7-8D6A7BA448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79" y="6030089"/>
            <a:ext cx="1049279" cy="7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85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739" grpId="0" animBg="1"/>
      <p:bldP spid="1012740" grpId="0" animBg="1"/>
      <p:bldP spid="1012742" grpId="0" animBg="1"/>
      <p:bldP spid="1012743" grpId="0" animBg="1"/>
      <p:bldP spid="1012744" grpId="0" animBg="1"/>
      <p:bldP spid="1012745" grpId="0" animBg="1"/>
      <p:bldP spid="1012746" grpId="0" animBg="1"/>
      <p:bldP spid="1012747" grpId="0" animBg="1"/>
      <p:bldP spid="1012748" grpId="0" animBg="1"/>
      <p:bldP spid="1012749" grpId="0"/>
      <p:bldP spid="1012752" grpId="0" animBg="1"/>
      <p:bldP spid="1012753" grpId="0"/>
      <p:bldP spid="1012754" grpId="0" animBg="1"/>
      <p:bldP spid="1012755" grpId="0" animBg="1"/>
      <p:bldP spid="1012756" grpId="0" animBg="1"/>
      <p:bldP spid="1012757" grpId="0" animBg="1"/>
      <p:bldP spid="1012758" grpId="0" animBg="1"/>
      <p:bldP spid="1012759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29200" y="3205349"/>
            <a:ext cx="2910605" cy="2717426"/>
          </a:xfrm>
          <a:prstGeom prst="rect">
            <a:avLst/>
          </a:prstGeom>
        </p:spPr>
      </p:pic>
      <p:sp>
        <p:nvSpPr>
          <p:cNvPr id="1012739" name="AutoShape 3"/>
          <p:cNvSpPr>
            <a:spLocks noChangeArrowheads="1"/>
          </p:cNvSpPr>
          <p:nvPr/>
        </p:nvSpPr>
        <p:spPr bwMode="auto">
          <a:xfrm rot="20561163">
            <a:off x="3244355" y="4300529"/>
            <a:ext cx="1219200" cy="914400"/>
          </a:xfrm>
          <a:prstGeom prst="wedgeRoundRectCallout">
            <a:avLst>
              <a:gd name="adj1" fmla="val 109898"/>
              <a:gd name="adj2" fmla="val 8177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2740" name="AutoShape 4"/>
          <p:cNvSpPr>
            <a:spLocks noChangeArrowheads="1"/>
          </p:cNvSpPr>
          <p:nvPr/>
        </p:nvSpPr>
        <p:spPr bwMode="auto">
          <a:xfrm>
            <a:off x="6089719" y="662969"/>
            <a:ext cx="4163709" cy="2286000"/>
          </a:xfrm>
          <a:prstGeom prst="cloudCallout">
            <a:avLst>
              <a:gd name="adj1" fmla="val -33333"/>
              <a:gd name="adj2" fmla="val 6155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b="1">
              <a:solidFill>
                <a:schemeClr val="tx1"/>
              </a:solidFill>
            </a:endParaRPr>
          </a:p>
        </p:txBody>
      </p:sp>
      <p:sp>
        <p:nvSpPr>
          <p:cNvPr id="1012742" name="Text Box 6"/>
          <p:cNvSpPr txBox="1">
            <a:spLocks noChangeArrowheads="1"/>
          </p:cNvSpPr>
          <p:nvPr/>
        </p:nvSpPr>
        <p:spPr bwMode="auto">
          <a:xfrm>
            <a:off x="3432219" y="1233036"/>
            <a:ext cx="1225015" cy="52322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tx1"/>
                </a:solidFill>
              </a:rPr>
              <a:t>jacaré</a:t>
            </a:r>
          </a:p>
        </p:txBody>
      </p:sp>
      <p:sp>
        <p:nvSpPr>
          <p:cNvPr id="1012749" name="Text Box 13"/>
          <p:cNvSpPr txBox="1">
            <a:spLocks noChangeArrowheads="1"/>
          </p:cNvSpPr>
          <p:nvPr/>
        </p:nvSpPr>
        <p:spPr bwMode="auto">
          <a:xfrm>
            <a:off x="3341635" y="4434028"/>
            <a:ext cx="10246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	jacaré</a:t>
            </a:r>
          </a:p>
        </p:txBody>
      </p:sp>
      <p:sp>
        <p:nvSpPr>
          <p:cNvPr id="1012752" name="AutoShape 16"/>
          <p:cNvSpPr>
            <a:spLocks noChangeArrowheads="1"/>
          </p:cNvSpPr>
          <p:nvPr/>
        </p:nvSpPr>
        <p:spPr bwMode="auto">
          <a:xfrm rot="2687363">
            <a:off x="3989420" y="3820486"/>
            <a:ext cx="1470921" cy="5143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12753" name="Text Box 17"/>
          <p:cNvSpPr txBox="1">
            <a:spLocks noChangeArrowheads="1"/>
          </p:cNvSpPr>
          <p:nvPr/>
        </p:nvSpPr>
        <p:spPr bwMode="auto">
          <a:xfrm rot="-2194564">
            <a:off x="8477427" y="4578422"/>
            <a:ext cx="2904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tx1"/>
                </a:solidFill>
              </a:rPr>
              <a:t>Escrita ortográfica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511" y="1202635"/>
            <a:ext cx="2385615" cy="962296"/>
          </a:xfrm>
          <a:prstGeom prst="rect">
            <a:avLst/>
          </a:prstGeom>
        </p:spPr>
      </p:pic>
      <p:sp>
        <p:nvSpPr>
          <p:cNvPr id="26" name="AutoShape 16"/>
          <p:cNvSpPr>
            <a:spLocks noChangeArrowheads="1"/>
          </p:cNvSpPr>
          <p:nvPr/>
        </p:nvSpPr>
        <p:spPr bwMode="auto">
          <a:xfrm rot="5400000">
            <a:off x="3641222" y="2041957"/>
            <a:ext cx="761044" cy="5143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 rot="10800000">
            <a:off x="4783710" y="1291619"/>
            <a:ext cx="1179533" cy="5143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2453735" y="2732248"/>
            <a:ext cx="28273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	jacaré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B7B0A2B-5730-40EC-8DF7-34B54FF5E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555"/>
            <a:ext cx="12192000" cy="77771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E2400C9-2D7C-4291-A9D2-154B79CE3F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79" y="6030089"/>
            <a:ext cx="1049279" cy="7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71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739" grpId="0" animBg="1"/>
      <p:bldP spid="1012740" grpId="0" animBg="1"/>
      <p:bldP spid="1012742" grpId="0" animBg="1"/>
      <p:bldP spid="1012749" grpId="0"/>
      <p:bldP spid="1012752" grpId="0" animBg="1"/>
      <p:bldP spid="1012753" grpId="0"/>
      <p:bldP spid="26" grpId="0" animBg="1"/>
      <p:bldP spid="27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D50DA-4E4F-4AD9-9084-099BFF5C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61" y="5369075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Métodos de alfabetização</a:t>
            </a:r>
          </a:p>
        </p:txBody>
      </p:sp>
      <p:pic>
        <p:nvPicPr>
          <p:cNvPr id="1028" name="Picture 4" descr="Escola, Volta Às Aulas, Schulbeginn">
            <a:extLst>
              <a:ext uri="{FF2B5EF4-FFF2-40B4-BE49-F238E27FC236}">
                <a16:creationId xmlns:a16="http://schemas.microsoft.com/office/drawing/2014/main" id="{771DCFC4-9AA7-4B03-A4E0-E62E2C249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6" r="22668" b="2"/>
          <a:stretch/>
        </p:blipFill>
        <p:spPr bwMode="auto">
          <a:xfrm>
            <a:off x="330593" y="1118370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ianças, Leia, Livro, Interessante">
            <a:extLst>
              <a:ext uri="{FF2B5EF4-FFF2-40B4-BE49-F238E27FC236}">
                <a16:creationId xmlns:a16="http://schemas.microsoft.com/office/drawing/2014/main" id="{F2073ACC-9A5C-44AA-823E-4A8A8AB9A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5" r="12128" b="1"/>
          <a:stretch/>
        </p:blipFill>
        <p:spPr bwMode="auto">
          <a:xfrm>
            <a:off x="4207350" y="1118370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eminino, Mulher, Professora, Professor">
            <a:extLst>
              <a:ext uri="{FF2B5EF4-FFF2-40B4-BE49-F238E27FC236}">
                <a16:creationId xmlns:a16="http://schemas.microsoft.com/office/drawing/2014/main" id="{D71547E6-DEC9-4149-9B7E-BC9D66B55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0" r="17809" b="2"/>
          <a:stretch/>
        </p:blipFill>
        <p:spPr bwMode="auto">
          <a:xfrm>
            <a:off x="8084107" y="1118370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F63B214-A9E2-470D-BD4B-4E270C05C0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79" y="6030089"/>
            <a:ext cx="1049279" cy="7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3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241541" y="702299"/>
          <a:ext cx="9314611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3677" y="1809315"/>
            <a:ext cx="2076450" cy="20955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199071" y="4071668"/>
            <a:ext cx="2597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Objetivos claros;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99070" y="4432606"/>
            <a:ext cx="3796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Planejamento das ações;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99070" y="4793544"/>
            <a:ext cx="7183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Procedimentos sequenciais e interdependentes;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199069" y="5210488"/>
            <a:ext cx="25207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Tempo previsto;</a:t>
            </a:r>
          </a:p>
          <a:p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199069" y="5637744"/>
            <a:ext cx="5999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Monitoramento e avaliação continuada;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9022" y="376388"/>
            <a:ext cx="10515600" cy="8830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/>
              <a:t>Método é um conjunto de procedimentos, ordenados e articulados entre si, empregados para atingir determinado fim ou objetivo. </a:t>
            </a:r>
          </a:p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97018" y="6101641"/>
            <a:ext cx="3850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Avaliação dos resultados.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34D836E-6F60-481D-A251-7EBF7DBB6D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79" y="6030089"/>
            <a:ext cx="1049279" cy="7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433634" y="1213595"/>
            <a:ext cx="4629150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/>
              <a:t>Objetivos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4076977" y="2361640"/>
            <a:ext cx="1000125" cy="1171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419629" y="3561231"/>
            <a:ext cx="4629150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/>
              <a:t>Métodos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4076978" y="4503646"/>
            <a:ext cx="1000125" cy="1171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419629" y="5703799"/>
            <a:ext cx="4629150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/>
              <a:t>RESULTADOS</a:t>
            </a:r>
          </a:p>
        </p:txBody>
      </p:sp>
      <p:sp>
        <p:nvSpPr>
          <p:cNvPr id="9" name="Seta em curva para cima 8"/>
          <p:cNvSpPr/>
          <p:nvPr/>
        </p:nvSpPr>
        <p:spPr>
          <a:xfrm rot="16200000">
            <a:off x="5454228" y="3067059"/>
            <a:ext cx="5102512" cy="139558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161358B-9AD6-4B54-8134-5E5B91120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79" y="6030089"/>
            <a:ext cx="1049279" cy="7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2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690" y="199860"/>
            <a:ext cx="10515600" cy="1325563"/>
          </a:xfrm>
        </p:spPr>
        <p:txBody>
          <a:bodyPr/>
          <a:lstStyle/>
          <a:p>
            <a:r>
              <a:rPr lang="pt-BR" dirty="0"/>
              <a:t>O que define se um método é “pior” ou “melhor”?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90" y="2648309"/>
            <a:ext cx="5975095" cy="362309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446569" y="5071074"/>
            <a:ext cx="5298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/>
              <a:t>RESULTADOS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6788988" y="1525423"/>
            <a:ext cx="2958860" cy="1183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Tradicional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788988" y="3200400"/>
            <a:ext cx="2958860" cy="1086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Moderno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281" y="3133096"/>
            <a:ext cx="1391544" cy="122153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845420" y="1476098"/>
            <a:ext cx="1391544" cy="122153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34060A5-95F9-4229-B63C-F725A5C626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79" y="6030089"/>
            <a:ext cx="1049279" cy="7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8553" y="2403374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Vencendo</a:t>
            </a:r>
            <a:r>
              <a:rPr lang="en-US" sz="32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os</a:t>
            </a:r>
            <a:r>
              <a:rPr lang="en-US" sz="32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desafios</a:t>
            </a:r>
            <a:r>
              <a:rPr lang="en-US" sz="32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sz="3200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ensinar</a:t>
            </a:r>
            <a:r>
              <a:rPr lang="en-US" sz="32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a </a:t>
            </a:r>
            <a:br>
              <a:rPr lang="en-US" sz="32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ler</a:t>
            </a:r>
            <a:r>
              <a:rPr lang="en-US" sz="32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3200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escrever</a:t>
            </a:r>
            <a:r>
              <a:rPr lang="en-US" sz="32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2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7BD8FB2-74C0-4AA4-8EB8-FFB04FFDD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10" y="1190642"/>
            <a:ext cx="7347537" cy="50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72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026588" y="6158753"/>
            <a:ext cx="1048871" cy="618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301648" y="1645949"/>
            <a:ext cx="846975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dirty="0"/>
              <a:t>Parte II:  Desenvolvimento de conhecimentos a respeito das letras.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308149" y="395178"/>
            <a:ext cx="846325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Parte I:  Desenvolvimento de habilidades metafonológicas -</a:t>
            </a:r>
          </a:p>
          <a:p>
            <a:r>
              <a:rPr lang="pt-BR" sz="2400" dirty="0"/>
              <a:t>Atividades com sílabas, rimas e fonemas.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301648" y="2443384"/>
            <a:ext cx="846975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Parte III:  Desenvolvimento de habilidades em correspondência</a:t>
            </a:r>
          </a:p>
          <a:p>
            <a:r>
              <a:rPr lang="pt-BR" sz="2400" dirty="0"/>
              <a:t>fonema/grafema.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301648" y="3671518"/>
            <a:ext cx="846975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Parte IV:  Consolidação do processo alfabético.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308150" y="4446317"/>
            <a:ext cx="846325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Parte V:  Compreensão da diversidade silábica e da não </a:t>
            </a:r>
          </a:p>
          <a:p>
            <a:r>
              <a:rPr lang="pt-BR" sz="2400" dirty="0"/>
              <a:t>regularidade de correspondências entre fonemas e grafemas.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308150" y="5637038"/>
            <a:ext cx="846325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Parte VI:  Praticando a escrita e a leitura de palavras, frases </a:t>
            </a:r>
          </a:p>
          <a:p>
            <a:r>
              <a:rPr lang="pt-BR" sz="2400" dirty="0"/>
              <a:t>e textos.</a:t>
            </a:r>
          </a:p>
        </p:txBody>
      </p:sp>
      <p:sp>
        <p:nvSpPr>
          <p:cNvPr id="13" name="Seta em curva para a direita 12"/>
          <p:cNvSpPr/>
          <p:nvPr/>
        </p:nvSpPr>
        <p:spPr>
          <a:xfrm>
            <a:off x="2512369" y="660629"/>
            <a:ext cx="731520" cy="1216152"/>
          </a:xfrm>
          <a:prstGeom prst="curv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em curva para a direita 13"/>
          <p:cNvSpPr/>
          <p:nvPr/>
        </p:nvSpPr>
        <p:spPr>
          <a:xfrm rot="10277300">
            <a:off x="11405643" y="592895"/>
            <a:ext cx="731520" cy="1216152"/>
          </a:xfrm>
          <a:prstGeom prst="curv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Seta em curva para a direita 14"/>
          <p:cNvSpPr/>
          <p:nvPr/>
        </p:nvSpPr>
        <p:spPr>
          <a:xfrm>
            <a:off x="2496881" y="1894301"/>
            <a:ext cx="731520" cy="1216152"/>
          </a:xfrm>
          <a:prstGeom prst="curv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 em curva para a direita 15"/>
          <p:cNvSpPr/>
          <p:nvPr/>
        </p:nvSpPr>
        <p:spPr>
          <a:xfrm>
            <a:off x="2512369" y="3110453"/>
            <a:ext cx="731520" cy="1022730"/>
          </a:xfrm>
          <a:prstGeom prst="curv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Seta em curva para a direita 16"/>
          <p:cNvSpPr/>
          <p:nvPr/>
        </p:nvSpPr>
        <p:spPr>
          <a:xfrm>
            <a:off x="2481393" y="4061162"/>
            <a:ext cx="731520" cy="1216152"/>
          </a:xfrm>
          <a:prstGeom prst="curv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Seta em curva para a direita 17"/>
          <p:cNvSpPr/>
          <p:nvPr/>
        </p:nvSpPr>
        <p:spPr>
          <a:xfrm>
            <a:off x="2496881" y="5251883"/>
            <a:ext cx="731520" cy="1216152"/>
          </a:xfrm>
          <a:prstGeom prst="curv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9" y="2799575"/>
            <a:ext cx="2245543" cy="12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0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869263" y="4418254"/>
            <a:ext cx="4070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Parte I - Atividades com sílabas e rimas</a:t>
            </a:r>
          </a:p>
        </p:txBody>
      </p:sp>
      <p:pic>
        <p:nvPicPr>
          <p:cNvPr id="10" name="Imagem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47" y="858416"/>
            <a:ext cx="5047860" cy="267788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1" name="Imagem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9" y="858416"/>
            <a:ext cx="5346441" cy="267788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2" name="Imagem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9" y="3736165"/>
            <a:ext cx="4902372" cy="269654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077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14699" y="1176200"/>
            <a:ext cx="7726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Gotham-Book"/>
              </a:rPr>
              <a:t>Área do conhecimento: LINGUAGENS</a:t>
            </a:r>
          </a:p>
          <a:p>
            <a:pPr algn="ctr"/>
            <a:r>
              <a:rPr lang="pt-BR" dirty="0">
                <a:latin typeface="Gotham-Book"/>
              </a:rPr>
              <a:t>Componente curricular: LÍNGUA PORTUGUESA </a:t>
            </a:r>
          </a:p>
          <a:p>
            <a:pPr algn="ctr"/>
            <a:r>
              <a:rPr lang="pt-BR" dirty="0">
                <a:latin typeface="Gotham-Book"/>
              </a:rPr>
              <a:t>Eixo: PRÁTICAS DE LINGUAGEM</a:t>
            </a:r>
          </a:p>
          <a:p>
            <a:pPr algn="ctr"/>
            <a:r>
              <a:rPr lang="pt-BR" dirty="0">
                <a:latin typeface="Gotham-Book"/>
              </a:rPr>
              <a:t>Ensino Fundamental – Anos Iniciais</a:t>
            </a:r>
          </a:p>
          <a:p>
            <a:pPr algn="ctr"/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436900" y="2563703"/>
            <a:ext cx="10796688" cy="3623095"/>
            <a:chOff x="517583" y="1640338"/>
            <a:chExt cx="10796688" cy="3623095"/>
          </a:xfrm>
        </p:grpSpPr>
        <p:sp>
          <p:nvSpPr>
            <p:cNvPr id="6" name="Retângulo 5"/>
            <p:cNvSpPr/>
            <p:nvPr/>
          </p:nvSpPr>
          <p:spPr>
            <a:xfrm>
              <a:off x="517583" y="1640338"/>
              <a:ext cx="1539089" cy="3623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dirty="0"/>
                <a:t>EIXO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6366295" y="1640338"/>
              <a:ext cx="4947976" cy="898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/>
                <a:t>Oralidade</a:t>
              </a:r>
              <a:endParaRPr lang="pt-BR" sz="2800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366295" y="4260853"/>
              <a:ext cx="4947976" cy="99784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dirty="0"/>
                <a:t>Análise linguística/semiótica</a:t>
              </a:r>
            </a:p>
            <a:p>
              <a:pPr algn="ctr"/>
              <a:r>
                <a:rPr lang="pt-BR" sz="2800" dirty="0"/>
                <a:t>Alfabetização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6366295" y="2486277"/>
              <a:ext cx="4947976" cy="85554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dirty="0"/>
                <a:t>Leitura/Escuta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6366295" y="3326782"/>
              <a:ext cx="4947976" cy="95617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dirty="0"/>
                <a:t>Produção de textos</a:t>
              </a:r>
            </a:p>
          </p:txBody>
        </p:sp>
        <p:sp>
          <p:nvSpPr>
            <p:cNvPr id="8" name="Retângulo 7"/>
            <p:cNvSpPr/>
            <p:nvPr/>
          </p:nvSpPr>
          <p:spPr>
            <a:xfrm>
              <a:off x="2056672" y="1642967"/>
              <a:ext cx="4309623" cy="264568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dirty="0">
                  <a:solidFill>
                    <a:schemeClr val="tx1"/>
                  </a:solidFill>
                </a:rPr>
                <a:t>Práticas de Linguagem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2056672" y="4287328"/>
              <a:ext cx="4309623" cy="971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dirty="0">
                  <a:solidFill>
                    <a:schemeClr val="tx1"/>
                  </a:solidFill>
                </a:rPr>
                <a:t>Reflexões sobre as </a:t>
              </a:r>
            </a:p>
            <a:p>
              <a:pPr algn="ctr"/>
              <a:r>
                <a:rPr lang="pt-BR" sz="2800" dirty="0">
                  <a:solidFill>
                    <a:schemeClr val="tx1"/>
                  </a:solidFill>
                </a:rPr>
                <a:t>práticas de linguagem</a:t>
              </a:r>
            </a:p>
          </p:txBody>
        </p:sp>
      </p:grpSp>
      <p:sp>
        <p:nvSpPr>
          <p:cNvPr id="3" name="Chave Direita 2">
            <a:extLst>
              <a:ext uri="{FF2B5EF4-FFF2-40B4-BE49-F238E27FC236}">
                <a16:creationId xmlns:a16="http://schemas.microsoft.com/office/drawing/2014/main" id="{28D94CEA-6999-4B31-B392-2C38651BAC6C}"/>
              </a:ext>
            </a:extLst>
          </p:cNvPr>
          <p:cNvSpPr/>
          <p:nvPr/>
        </p:nvSpPr>
        <p:spPr>
          <a:xfrm>
            <a:off x="7709647" y="1189864"/>
            <a:ext cx="379565" cy="112955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C01DD7-5CD6-425D-950D-D2085A452A0F}"/>
              </a:ext>
            </a:extLst>
          </p:cNvPr>
          <p:cNvSpPr txBox="1"/>
          <p:nvPr/>
        </p:nvSpPr>
        <p:spPr>
          <a:xfrm>
            <a:off x="8172828" y="1493030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BNCC</a:t>
            </a:r>
          </a:p>
        </p:txBody>
      </p:sp>
    </p:spTree>
    <p:extLst>
      <p:ext uri="{BB962C8B-B14F-4D97-AF65-F5344CB8AC3E}">
        <p14:creationId xmlns:p14="http://schemas.microsoft.com/office/powerpoint/2010/main" val="2450049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83936" y="4357081"/>
            <a:ext cx="4645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Parte I - Atividades com fonemas – consoantes e vogais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71" y="1032380"/>
            <a:ext cx="5026446" cy="27442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30105"/>
            <a:ext cx="5467774" cy="27442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709" y="3858345"/>
            <a:ext cx="5356355" cy="28492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9610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27770" y="5896472"/>
            <a:ext cx="7002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Parte II - Atividades com letras e palavras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06" y="1112491"/>
            <a:ext cx="4713620" cy="21462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989319" y="1112491"/>
            <a:ext cx="5141374" cy="21545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30" y="3267058"/>
            <a:ext cx="4703696" cy="23955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395" y="3246789"/>
            <a:ext cx="5141375" cy="24158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25725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35" y="1123531"/>
            <a:ext cx="4339061" cy="25360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2550427" y="409487"/>
            <a:ext cx="7002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Parte II - Atividades com letras e palavras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273" y="1123531"/>
            <a:ext cx="4770311" cy="25351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35" y="4204336"/>
            <a:ext cx="4339061" cy="2269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273" y="4204336"/>
            <a:ext cx="4770311" cy="22696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848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294965" y="6073567"/>
            <a:ext cx="7763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Parte III- Atividades de associação fonema - grafema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87" y="1186806"/>
            <a:ext cx="4022979" cy="24298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849" y="1134281"/>
            <a:ext cx="5004435" cy="25348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35" y="3608427"/>
            <a:ext cx="5461905" cy="2477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975" y="3596391"/>
            <a:ext cx="5286185" cy="24771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1506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209622" y="257392"/>
            <a:ext cx="7763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Parte III- Atividades de associação fonema - grafema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454" y="780612"/>
            <a:ext cx="6214604" cy="31157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454" y="3982161"/>
            <a:ext cx="6214604" cy="26592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88285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905437" y="1145206"/>
            <a:ext cx="12568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Parte IV – Consolidação de competências em leitura e escrita</a:t>
            </a:r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75" y="1658195"/>
            <a:ext cx="4164745" cy="245302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450" y="1731618"/>
            <a:ext cx="4096669" cy="24309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87" y="4162540"/>
            <a:ext cx="4183033" cy="25291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451" y="4162539"/>
            <a:ext cx="4096669" cy="25291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8135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91572" y="2890882"/>
            <a:ext cx="2753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Parte V  </a:t>
            </a:r>
          </a:p>
          <a:p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Complicando </a:t>
            </a:r>
          </a:p>
          <a:p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a escrita</a:t>
            </a:r>
          </a:p>
        </p:txBody>
      </p:sp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61087" y="1204095"/>
            <a:ext cx="3640887" cy="26736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09" y="1242794"/>
            <a:ext cx="3640887" cy="259623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Imagem 7"/>
          <p:cNvPicPr/>
          <p:nvPr/>
        </p:nvPicPr>
        <p:blipFill>
          <a:blip r:embed="rId4"/>
          <a:stretch>
            <a:fillRect/>
          </a:stretch>
        </p:blipFill>
        <p:spPr>
          <a:xfrm>
            <a:off x="3861086" y="3998062"/>
            <a:ext cx="3640887" cy="255065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Imagem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09" y="4116737"/>
            <a:ext cx="3640887" cy="231330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98744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397806" y="332657"/>
            <a:ext cx="76364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Parte VI – Praticando a leitura e escrita de palavras,</a:t>
            </a:r>
          </a:p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 frases e textos</a:t>
            </a:r>
          </a:p>
        </p:txBody>
      </p:sp>
      <p:pic>
        <p:nvPicPr>
          <p:cNvPr id="8" name="Imagem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9" y="1134696"/>
            <a:ext cx="4278630" cy="284959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Imagem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25" y="1389809"/>
            <a:ext cx="4278630" cy="233936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" name="Imagem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9" y="4249851"/>
            <a:ext cx="4224170" cy="244342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1" name="Imagem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654" y="4488534"/>
            <a:ext cx="4141601" cy="196605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6227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397806" y="332657"/>
            <a:ext cx="76364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Parte VI – Praticando a leitura e escrita de palavras,</a:t>
            </a:r>
          </a:p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 frases e textos</a:t>
            </a:r>
          </a:p>
        </p:txBody>
      </p:sp>
      <p:pic>
        <p:nvPicPr>
          <p:cNvPr id="8" name="Imagem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9" y="1134696"/>
            <a:ext cx="4278630" cy="284959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Imagem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25" y="1389809"/>
            <a:ext cx="4278630" cy="233936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" name="Imagem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9" y="4249851"/>
            <a:ext cx="4224170" cy="244342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1" name="Imagem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654" y="4488534"/>
            <a:ext cx="4141601" cy="196605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28379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284432" y="0"/>
            <a:ext cx="7718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Parte VI – Praticando a leitura e escrita de palavras, </a:t>
            </a:r>
          </a:p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frases e textos</a:t>
            </a:r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0" y="737958"/>
            <a:ext cx="2413832" cy="205414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252" y="2940457"/>
            <a:ext cx="3683242" cy="176597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4" y="4854786"/>
            <a:ext cx="3683242" cy="187352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Imagem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385" y="1765029"/>
            <a:ext cx="4004568" cy="441063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710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Alfabetização – conceito</a:t>
            </a:r>
            <a:br>
              <a:rPr lang="pt-BR" sz="4000">
                <a:solidFill>
                  <a:srgbClr val="FFFFFF"/>
                </a:solidFill>
              </a:rPr>
            </a:br>
            <a:r>
              <a:rPr lang="pt-BR" sz="4000">
                <a:solidFill>
                  <a:srgbClr val="FFFFFF"/>
                </a:solidFill>
              </a:rPr>
              <a:t>BNCC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 dirty="0"/>
              <a:t>“Conhecer a “mecânica” ou o funcionamento da escrita alfabética para ler e escrever significa, principalmente, perceber as relações bastante complexas que se estabelecem entre os sons da fala (fonemas) e as letras da escrita (grafemas), o que envolve consciência fonológica da linguagem: perceber seus sons, como se separam e se juntam em novas palavras etc.“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38302944-7D74-43A5-A56E-2B8A22970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55"/>
            <a:ext cx="12192000" cy="77771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1DE3EDAD-E6E6-40B4-9943-089FA58E3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79" y="6030089"/>
            <a:ext cx="1049279" cy="7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50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EDF18A8-353C-441F-A456-EFC4188F1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OBRIGADO!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45F4368-0E19-4E62-89F0-FE5107883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Contatos: </a:t>
            </a:r>
            <a:r>
              <a:rPr lang="pt-BR" dirty="0">
                <a:hlinkClick r:id="rId2"/>
              </a:rPr>
              <a:t>jaime@cefac.br</a:t>
            </a:r>
            <a:endParaRPr lang="pt-BR" dirty="0"/>
          </a:p>
          <a:p>
            <a:r>
              <a:rPr lang="pt-BR" dirty="0">
                <a:hlinkClick r:id="rId3"/>
              </a:rPr>
              <a:t>www.cefac.br</a:t>
            </a:r>
            <a:endParaRPr lang="pt-BR" dirty="0"/>
          </a:p>
          <a:p>
            <a:r>
              <a:rPr lang="pt-BR" dirty="0">
                <a:hlinkClick r:id="rId4"/>
              </a:rPr>
              <a:t>www.phonicseditora.com.br</a:t>
            </a:r>
            <a:endParaRPr lang="pt-BR" dirty="0"/>
          </a:p>
          <a:p>
            <a:r>
              <a:rPr lang="pt-BR" dirty="0"/>
              <a:t>WhatsApp 11 982616617</a:t>
            </a:r>
          </a:p>
          <a:p>
            <a:r>
              <a:rPr lang="pt-BR" dirty="0"/>
              <a:t>   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A824018-779D-4726-BC8F-19DAA7AB24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51" y="3319531"/>
            <a:ext cx="3562135" cy="244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4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352" y="1608259"/>
            <a:ext cx="3201366" cy="3387497"/>
          </a:xfrm>
        </p:spPr>
        <p:txBody>
          <a:bodyPr anchor="b">
            <a:normAutofit fontScale="90000"/>
          </a:bodyPr>
          <a:lstStyle/>
          <a:p>
            <a:pPr algn="r"/>
            <a:r>
              <a:rPr lang="pt-BR" sz="4000" dirty="0">
                <a:solidFill>
                  <a:srgbClr val="FFFFFF"/>
                </a:solidFill>
              </a:rPr>
              <a:t/>
            </a:r>
            <a:br>
              <a:rPr lang="pt-BR" sz="4000" dirty="0">
                <a:solidFill>
                  <a:srgbClr val="FFFFFF"/>
                </a:solidFill>
              </a:rPr>
            </a:br>
            <a:r>
              <a:rPr lang="pt-BR" sz="4000" dirty="0">
                <a:solidFill>
                  <a:srgbClr val="FFFFFF"/>
                </a:solidFill>
              </a:rPr>
              <a:t/>
            </a:r>
            <a:br>
              <a:rPr lang="pt-BR" sz="4000" dirty="0">
                <a:solidFill>
                  <a:srgbClr val="FFFFFF"/>
                </a:solidFill>
              </a:rPr>
            </a:br>
            <a:r>
              <a:rPr lang="pt-BR" sz="4000" dirty="0">
                <a:solidFill>
                  <a:srgbClr val="FFFFFF"/>
                </a:solidFill>
              </a:rPr>
              <a:t/>
            </a:r>
            <a:br>
              <a:rPr lang="pt-BR" sz="4000" dirty="0">
                <a:solidFill>
                  <a:srgbClr val="FFFFFF"/>
                </a:solidFill>
              </a:rPr>
            </a:br>
            <a:r>
              <a:rPr lang="pt-BR" sz="4000" dirty="0">
                <a:solidFill>
                  <a:srgbClr val="FFFFFF"/>
                </a:solidFill>
              </a:rPr>
              <a:t>Alfabetização na perspectiva da BNCC</a:t>
            </a:r>
            <a:br>
              <a:rPr lang="pt-BR" sz="4000" dirty="0">
                <a:solidFill>
                  <a:srgbClr val="FFFFFF"/>
                </a:solidFill>
              </a:rPr>
            </a:br>
            <a:r>
              <a:rPr lang="pt-BR" sz="4000" dirty="0">
                <a:solidFill>
                  <a:srgbClr val="FFFFFF"/>
                </a:solidFill>
              </a:rPr>
              <a:t>Processos implícitos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pt-BR" sz="2000" dirty="0"/>
              <a:t>Conhecimento do alfabeto e da mecânica da escrita/leitura; </a:t>
            </a:r>
          </a:p>
          <a:p>
            <a:r>
              <a:rPr lang="pt-BR" sz="2000" dirty="0"/>
              <a:t>“codificar e decodificar” os sons da língua em material gráfico;</a:t>
            </a:r>
          </a:p>
          <a:p>
            <a:r>
              <a:rPr lang="pt-BR" sz="2000" dirty="0"/>
              <a:t>desenvolvimento de uma consciência fonológica dos fonemas e de sua organização em segmentos sonoros maiores como sílabas e palavras;</a:t>
            </a:r>
          </a:p>
          <a:p>
            <a:r>
              <a:rPr lang="pt-BR" sz="2000" dirty="0"/>
              <a:t>estabelecimento de relações grafofônicas</a:t>
            </a:r>
          </a:p>
          <a:p>
            <a:endParaRPr lang="pt-BR" sz="20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FDAE830-3E2D-48DF-B9B1-4041EEBEC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55"/>
            <a:ext cx="12192000" cy="77771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A2F9AB7-F06D-4C87-9F69-E3C5064A0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79" y="6030089"/>
            <a:ext cx="1049279" cy="7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89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2309" y="895567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Alfabetização e ortografização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1600677" y="1043796"/>
          <a:ext cx="9277232" cy="433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121879" y="4636870"/>
            <a:ext cx="5796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Relações entre a variedade de língua oral falada e a língua escrita;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Tipos de relações fono-ortográficas do português do Brasil;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Estrutura da sílaba do português do Brasil.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380890" y="4636870"/>
            <a:ext cx="311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“Mecanismos” de codificação e</a:t>
            </a:r>
          </a:p>
          <a:p>
            <a:pPr algn="ctr"/>
            <a:r>
              <a:rPr lang="pt-BR" dirty="0"/>
              <a:t>decodificação.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AAEE55F-FDFB-4641-8795-107ED9C8BB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79" y="6030089"/>
            <a:ext cx="1049279" cy="7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8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0302" y="751564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Capacidades envolvidas na alfabetização</a:t>
            </a:r>
            <a:br>
              <a:rPr lang="pt-BR" dirty="0"/>
            </a:br>
            <a:r>
              <a:rPr lang="pt-BR" dirty="0"/>
              <a:t>BNCC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39197" y="1786731"/>
            <a:ext cx="8901022" cy="4351338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rgbClr val="414142"/>
                </a:solidFill>
              </a:rPr>
              <a:t>Compreender </a:t>
            </a:r>
            <a:r>
              <a:rPr lang="pt-BR" sz="2400" i="1" dirty="0">
                <a:solidFill>
                  <a:srgbClr val="414142"/>
                </a:solidFill>
              </a:rPr>
              <a:t>diferenças entre escrita e outras formas gráficas</a:t>
            </a:r>
            <a:endParaRPr lang="pt-BR" sz="2400" dirty="0">
              <a:solidFill>
                <a:srgbClr val="414142"/>
              </a:solidFill>
            </a:endParaRPr>
          </a:p>
          <a:p>
            <a:r>
              <a:rPr lang="pt-BR" sz="2400" dirty="0">
                <a:solidFill>
                  <a:srgbClr val="414142"/>
                </a:solidFill>
              </a:rPr>
              <a:t>Dominar as </a:t>
            </a:r>
            <a:r>
              <a:rPr lang="pt-BR" sz="2400" i="1" dirty="0">
                <a:solidFill>
                  <a:srgbClr val="414142"/>
                </a:solidFill>
              </a:rPr>
              <a:t>convenções gráficas </a:t>
            </a:r>
            <a:r>
              <a:rPr lang="pt-BR" sz="2400" dirty="0">
                <a:solidFill>
                  <a:srgbClr val="414142"/>
                </a:solidFill>
              </a:rPr>
              <a:t>(letras maiúsculas e minúsculas, cursiva e </a:t>
            </a:r>
            <a:r>
              <a:rPr lang="pt-BR" sz="2400" i="1" dirty="0">
                <a:solidFill>
                  <a:srgbClr val="414142"/>
                </a:solidFill>
              </a:rPr>
              <a:t>script</a:t>
            </a:r>
            <a:r>
              <a:rPr lang="pt-BR" sz="2400" dirty="0">
                <a:solidFill>
                  <a:srgbClr val="414142"/>
                </a:solidFill>
              </a:rPr>
              <a:t>);</a:t>
            </a:r>
          </a:p>
          <a:p>
            <a:r>
              <a:rPr lang="pt-BR" sz="2400" dirty="0">
                <a:solidFill>
                  <a:srgbClr val="414142"/>
                </a:solidFill>
              </a:rPr>
              <a:t>Conhecer o </a:t>
            </a:r>
            <a:r>
              <a:rPr lang="pt-BR" sz="2400" i="1" dirty="0">
                <a:solidFill>
                  <a:srgbClr val="414142"/>
                </a:solidFill>
              </a:rPr>
              <a:t>alfabeto</a:t>
            </a:r>
            <a:r>
              <a:rPr lang="pt-BR" sz="2400" dirty="0">
                <a:solidFill>
                  <a:srgbClr val="414142"/>
                </a:solidFill>
              </a:rPr>
              <a:t>;</a:t>
            </a:r>
          </a:p>
          <a:p>
            <a:r>
              <a:rPr lang="pt-BR" sz="2400" dirty="0">
                <a:solidFill>
                  <a:srgbClr val="414142"/>
                </a:solidFill>
              </a:rPr>
              <a:t>Compreender a </a:t>
            </a:r>
            <a:r>
              <a:rPr lang="pt-BR" sz="2400" i="1" dirty="0">
                <a:solidFill>
                  <a:srgbClr val="414142"/>
                </a:solidFill>
              </a:rPr>
              <a:t>natureza alfabética do nosso sistema de escrita</a:t>
            </a:r>
            <a:r>
              <a:rPr lang="pt-BR" sz="2400" dirty="0">
                <a:solidFill>
                  <a:srgbClr val="414142"/>
                </a:solidFill>
              </a:rPr>
              <a:t>;</a:t>
            </a:r>
          </a:p>
          <a:p>
            <a:r>
              <a:rPr lang="pt-BR" sz="2400" dirty="0">
                <a:solidFill>
                  <a:srgbClr val="414142"/>
                </a:solidFill>
              </a:rPr>
              <a:t>Dominar as </a:t>
            </a:r>
            <a:r>
              <a:rPr lang="pt-BR" sz="2400" i="1" dirty="0">
                <a:solidFill>
                  <a:srgbClr val="414142"/>
                </a:solidFill>
              </a:rPr>
              <a:t>relações entre grafemas e fonemas</a:t>
            </a:r>
            <a:r>
              <a:rPr lang="pt-BR" sz="2400" dirty="0">
                <a:solidFill>
                  <a:srgbClr val="414142"/>
                </a:solidFill>
              </a:rPr>
              <a:t>;</a:t>
            </a:r>
          </a:p>
          <a:p>
            <a:r>
              <a:rPr lang="pt-BR" sz="2400" dirty="0">
                <a:solidFill>
                  <a:srgbClr val="414142"/>
                </a:solidFill>
              </a:rPr>
              <a:t>Saber </a:t>
            </a:r>
            <a:r>
              <a:rPr lang="pt-BR" sz="2400" i="1" dirty="0">
                <a:solidFill>
                  <a:srgbClr val="414142"/>
                </a:solidFill>
              </a:rPr>
              <a:t>decodificar palavras e textos </a:t>
            </a:r>
            <a:r>
              <a:rPr lang="pt-BR" sz="2400" dirty="0">
                <a:solidFill>
                  <a:srgbClr val="414142"/>
                </a:solidFill>
              </a:rPr>
              <a:t>escritos;</a:t>
            </a:r>
          </a:p>
          <a:p>
            <a:r>
              <a:rPr lang="pt-BR" sz="2400" dirty="0">
                <a:solidFill>
                  <a:srgbClr val="414142"/>
                </a:solidFill>
              </a:rPr>
              <a:t>Saber ler, </a:t>
            </a:r>
            <a:r>
              <a:rPr lang="pt-BR" sz="2400" i="1" dirty="0">
                <a:solidFill>
                  <a:srgbClr val="414142"/>
                </a:solidFill>
              </a:rPr>
              <a:t>reconhecendo globalmente as palavras</a:t>
            </a:r>
            <a:r>
              <a:rPr lang="pt-BR" sz="2400" dirty="0">
                <a:solidFill>
                  <a:srgbClr val="414142"/>
                </a:solidFill>
              </a:rPr>
              <a:t>;</a:t>
            </a:r>
          </a:p>
          <a:p>
            <a:r>
              <a:rPr lang="pt-BR" sz="2400" dirty="0">
                <a:solidFill>
                  <a:srgbClr val="414142"/>
                </a:solidFill>
              </a:rPr>
              <a:t>Ampliar a sacada do olhar para </a:t>
            </a:r>
            <a:r>
              <a:rPr lang="pt-BR" sz="2400" i="1" dirty="0">
                <a:solidFill>
                  <a:srgbClr val="414142"/>
                </a:solidFill>
              </a:rPr>
              <a:t>porções maiores de texto </a:t>
            </a:r>
            <a:r>
              <a:rPr lang="pt-BR" sz="2400" dirty="0">
                <a:solidFill>
                  <a:srgbClr val="414142"/>
                </a:solidFill>
              </a:rPr>
              <a:t>que meras palavras, desenvolvendo assim </a:t>
            </a:r>
            <a:r>
              <a:rPr lang="pt-BR" sz="2400" i="1" dirty="0">
                <a:solidFill>
                  <a:srgbClr val="414142"/>
                </a:solidFill>
              </a:rPr>
              <a:t>fluência </a:t>
            </a:r>
            <a:r>
              <a:rPr lang="pt-BR" sz="2400" dirty="0">
                <a:solidFill>
                  <a:srgbClr val="414142"/>
                </a:solidFill>
              </a:rPr>
              <a:t>e rapidez de leitura.</a:t>
            </a:r>
          </a:p>
          <a:p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0" y="1066800"/>
            <a:ext cx="2339197" cy="5791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Análise linguística / semiótica</a:t>
            </a:r>
          </a:p>
          <a:p>
            <a:pPr algn="ctr"/>
            <a:r>
              <a:rPr lang="pt-BR" sz="2800" dirty="0"/>
              <a:t>Alfabetização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44FDEB1-1519-485F-BDCB-C66C5A49C9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79" y="6030089"/>
            <a:ext cx="1049279" cy="7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6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E0640ED2-3F5C-4426-A2A1-FE566C3CB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5" y="4079776"/>
            <a:ext cx="2476500" cy="2466975"/>
          </a:xfrm>
          <a:prstGeom prst="rect">
            <a:avLst/>
          </a:prstGeom>
        </p:spPr>
      </p:pic>
      <p:sp>
        <p:nvSpPr>
          <p:cNvPr id="19" name="Balão de Pensamento: Nuvem 18">
            <a:extLst>
              <a:ext uri="{FF2B5EF4-FFF2-40B4-BE49-F238E27FC236}">
                <a16:creationId xmlns:a16="http://schemas.microsoft.com/office/drawing/2014/main" id="{24429274-2FA9-40CD-88E7-B2CBC9C23694}"/>
              </a:ext>
            </a:extLst>
          </p:cNvPr>
          <p:cNvSpPr/>
          <p:nvPr/>
        </p:nvSpPr>
        <p:spPr>
          <a:xfrm rot="813990">
            <a:off x="4498170" y="867872"/>
            <a:ext cx="6445623" cy="6028920"/>
          </a:xfrm>
          <a:prstGeom prst="cloudCallout">
            <a:avLst>
              <a:gd name="adj1" fmla="val -90235"/>
              <a:gd name="adj2" fmla="val 319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68345E-F9A9-454E-A785-71136839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029936" y="740985"/>
            <a:ext cx="324592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Significado: sentido, conceito, imagem</a:t>
            </a:r>
          </a:p>
        </p:txBody>
      </p:sp>
      <p:sp>
        <p:nvSpPr>
          <p:cNvPr id="13" name="Botão de ação: Som 12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CD854C6D-401A-4839-A47E-B3EFA26943B7}"/>
              </a:ext>
            </a:extLst>
          </p:cNvPr>
          <p:cNvSpPr/>
          <p:nvPr/>
        </p:nvSpPr>
        <p:spPr>
          <a:xfrm>
            <a:off x="22745" y="3089268"/>
            <a:ext cx="905161" cy="873315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6" name="Picture 12" descr="Desenhos animados belo cavalo | Desenhos para colorir cavalos, Desenhos  animados, Desenhos">
            <a:extLst>
              <a:ext uri="{FF2B5EF4-FFF2-40B4-BE49-F238E27FC236}">
                <a16:creationId xmlns:a16="http://schemas.microsoft.com/office/drawing/2014/main" id="{B6B7171A-E774-4617-9B54-7E46BA19A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62" y="1358202"/>
            <a:ext cx="1622207" cy="155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 Cavalo e o Burro - Contos Infantis - História infantil para dormir -  Desenho animado - YouTube">
            <a:extLst>
              <a:ext uri="{FF2B5EF4-FFF2-40B4-BE49-F238E27FC236}">
                <a16:creationId xmlns:a16="http://schemas.microsoft.com/office/drawing/2014/main" id="{45E1CD5E-1526-4CB2-87D1-932239840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35" y="306555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Jovem usando capacete ou cavaleiro, montando um desenho de cavalo isolado |  Vetor Grátis">
            <a:extLst>
              <a:ext uri="{FF2B5EF4-FFF2-40B4-BE49-F238E27FC236}">
                <a16:creationId xmlns:a16="http://schemas.microsoft.com/office/drawing/2014/main" id="{28E116C0-933D-4A8B-9441-DEE8A7F4F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757" y="4665757"/>
            <a:ext cx="1743754" cy="18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7">
            <a:extLst>
              <a:ext uri="{FF2B5EF4-FFF2-40B4-BE49-F238E27FC236}">
                <a16:creationId xmlns:a16="http://schemas.microsoft.com/office/drawing/2014/main" id="{16BC4ABF-0F7F-4175-A10B-4148383C5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Significado x Significante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4F64635-ADE9-4069-A547-88E091684CD9}"/>
              </a:ext>
            </a:extLst>
          </p:cNvPr>
          <p:cNvSpPr txBox="1"/>
          <p:nvPr/>
        </p:nvSpPr>
        <p:spPr>
          <a:xfrm>
            <a:off x="8973989" y="3153976"/>
            <a:ext cx="1604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Significado</a:t>
            </a: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Sentido</a:t>
            </a: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Conceito</a:t>
            </a: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Imagem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BF8FE4AC-1ED3-4CE3-9DF5-232EFDA8F2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79" y="6030089"/>
            <a:ext cx="1049279" cy="7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E0640ED2-3F5C-4426-A2A1-FE566C3CB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5" y="4079776"/>
            <a:ext cx="2476500" cy="2466975"/>
          </a:xfrm>
          <a:prstGeom prst="rect">
            <a:avLst/>
          </a:prstGeom>
        </p:spPr>
      </p:pic>
      <p:sp>
        <p:nvSpPr>
          <p:cNvPr id="19" name="Balão de Pensamento: Nuvem 18">
            <a:extLst>
              <a:ext uri="{FF2B5EF4-FFF2-40B4-BE49-F238E27FC236}">
                <a16:creationId xmlns:a16="http://schemas.microsoft.com/office/drawing/2014/main" id="{24429274-2FA9-40CD-88E7-B2CBC9C23694}"/>
              </a:ext>
            </a:extLst>
          </p:cNvPr>
          <p:cNvSpPr/>
          <p:nvPr/>
        </p:nvSpPr>
        <p:spPr>
          <a:xfrm rot="813990">
            <a:off x="4498170" y="867872"/>
            <a:ext cx="6445623" cy="6028920"/>
          </a:xfrm>
          <a:prstGeom prst="cloudCallout">
            <a:avLst>
              <a:gd name="adj1" fmla="val -90235"/>
              <a:gd name="adj2" fmla="val 319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68345E-F9A9-454E-A785-71136839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029936" y="740985"/>
            <a:ext cx="324592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Significado: sentido, conceito, imagem</a:t>
            </a:r>
          </a:p>
        </p:txBody>
      </p:sp>
      <p:sp>
        <p:nvSpPr>
          <p:cNvPr id="13" name="Botão de ação: Som 12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CD854C6D-401A-4839-A47E-B3EFA26943B7}"/>
              </a:ext>
            </a:extLst>
          </p:cNvPr>
          <p:cNvSpPr/>
          <p:nvPr/>
        </p:nvSpPr>
        <p:spPr>
          <a:xfrm>
            <a:off x="22745" y="3089268"/>
            <a:ext cx="905161" cy="873315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ítulo 17">
            <a:extLst>
              <a:ext uri="{FF2B5EF4-FFF2-40B4-BE49-F238E27FC236}">
                <a16:creationId xmlns:a16="http://schemas.microsoft.com/office/drawing/2014/main" id="{16BC4ABF-0F7F-4175-A10B-4148383C5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Significado x Significante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4F64635-ADE9-4069-A547-88E091684CD9}"/>
              </a:ext>
            </a:extLst>
          </p:cNvPr>
          <p:cNvSpPr txBox="1"/>
          <p:nvPr/>
        </p:nvSpPr>
        <p:spPr>
          <a:xfrm>
            <a:off x="8062311" y="1915725"/>
            <a:ext cx="3975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Significante</a:t>
            </a: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Símbolo que representa algo</a:t>
            </a: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Sons – palavra falada</a:t>
            </a: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Letras – palavra escrita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A493258-F91F-461A-8F3A-117DB3E11C31}"/>
              </a:ext>
            </a:extLst>
          </p:cNvPr>
          <p:cNvSpPr txBox="1"/>
          <p:nvPr/>
        </p:nvSpPr>
        <p:spPr>
          <a:xfrm>
            <a:off x="5801647" y="1690688"/>
            <a:ext cx="219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/</a:t>
            </a:r>
            <a:r>
              <a:rPr lang="pt-BR" sz="3600" dirty="0" err="1"/>
              <a:t>kavalo</a:t>
            </a:r>
            <a:r>
              <a:rPr lang="pt-BR" sz="3600" dirty="0"/>
              <a:t>/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8A264AF-5599-4B73-A3AD-B5CB47F9DE6B}"/>
              </a:ext>
            </a:extLst>
          </p:cNvPr>
          <p:cNvSpPr txBox="1"/>
          <p:nvPr/>
        </p:nvSpPr>
        <p:spPr>
          <a:xfrm>
            <a:off x="5608815" y="2442937"/>
            <a:ext cx="219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/</a:t>
            </a:r>
            <a:r>
              <a:rPr lang="pt-BR" sz="3600" dirty="0" err="1"/>
              <a:t>ka-va-lo</a:t>
            </a:r>
            <a:r>
              <a:rPr lang="pt-BR" sz="3600" dirty="0"/>
              <a:t>/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8B0C7E1-8800-4E17-8B8E-265E5EA0C8AF}"/>
              </a:ext>
            </a:extLst>
          </p:cNvPr>
          <p:cNvSpPr txBox="1"/>
          <p:nvPr/>
        </p:nvSpPr>
        <p:spPr>
          <a:xfrm>
            <a:off x="5349039" y="3236001"/>
            <a:ext cx="271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/</a:t>
            </a:r>
            <a:r>
              <a:rPr lang="pt-BR" sz="3600" dirty="0" err="1"/>
              <a:t>k-a-v-a-l-o</a:t>
            </a:r>
            <a:r>
              <a:rPr lang="pt-BR" sz="3600" dirty="0"/>
              <a:t>/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99735DE-5A08-4EE3-946B-473CC53B869C}"/>
              </a:ext>
            </a:extLst>
          </p:cNvPr>
          <p:cNvSpPr txBox="1"/>
          <p:nvPr/>
        </p:nvSpPr>
        <p:spPr>
          <a:xfrm>
            <a:off x="5349039" y="5045692"/>
            <a:ext cx="3458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/</a:t>
            </a:r>
            <a:r>
              <a:rPr lang="pt-BR" sz="3600" dirty="0" err="1"/>
              <a:t>kavalo</a:t>
            </a:r>
            <a:r>
              <a:rPr lang="pt-BR" sz="3600" dirty="0"/>
              <a:t>-estalo/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815727-850E-4792-8C9C-A9B4B1B10DBB}"/>
              </a:ext>
            </a:extLst>
          </p:cNvPr>
          <p:cNvSpPr txBox="1"/>
          <p:nvPr/>
        </p:nvSpPr>
        <p:spPr>
          <a:xfrm>
            <a:off x="4944448" y="4127039"/>
            <a:ext cx="514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/</a:t>
            </a:r>
            <a:r>
              <a:rPr lang="pt-BR" sz="3600" dirty="0" err="1"/>
              <a:t>kavalo</a:t>
            </a:r>
            <a:r>
              <a:rPr lang="pt-BR" sz="3600" dirty="0"/>
              <a:t> - </a:t>
            </a:r>
            <a:r>
              <a:rPr lang="pt-BR" sz="3600" dirty="0" err="1"/>
              <a:t>kabeça</a:t>
            </a:r>
            <a:r>
              <a:rPr lang="pt-BR" sz="3600" dirty="0"/>
              <a:t> - </a:t>
            </a:r>
            <a:r>
              <a:rPr lang="pt-BR" sz="3600" dirty="0" err="1"/>
              <a:t>karinho</a:t>
            </a:r>
            <a:r>
              <a:rPr lang="pt-BR" sz="3600" dirty="0"/>
              <a:t>/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048C80E-840F-4EA0-A6A8-071068376C2E}"/>
              </a:ext>
            </a:extLst>
          </p:cNvPr>
          <p:cNvSpPr txBox="1"/>
          <p:nvPr/>
        </p:nvSpPr>
        <p:spPr>
          <a:xfrm>
            <a:off x="-6538" y="2189591"/>
            <a:ext cx="4821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CONSCIÊNCIA FONOLÓGICA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2EC0F85-A729-4443-98AD-4E19EE6C0A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79" y="6030089"/>
            <a:ext cx="1049279" cy="7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9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20" grpId="0"/>
      <p:bldP spid="2" grpId="0"/>
      <p:bldP spid="14" grpId="0"/>
      <p:bldP spid="15" grpId="0"/>
      <p:bldP spid="16" grpId="0"/>
      <p:bldP spid="1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AutoShape 3"/>
          <p:cNvSpPr>
            <a:spLocks noChangeArrowheads="1"/>
          </p:cNvSpPr>
          <p:nvPr/>
        </p:nvSpPr>
        <p:spPr bwMode="auto">
          <a:xfrm rot="921370">
            <a:off x="541904" y="589604"/>
            <a:ext cx="3801035" cy="2262186"/>
          </a:xfrm>
          <a:prstGeom prst="cloudCallout">
            <a:avLst>
              <a:gd name="adj1" fmla="val 67005"/>
              <a:gd name="adj2" fmla="val 6496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b="1">
              <a:solidFill>
                <a:schemeClr val="tx1"/>
              </a:solidFill>
            </a:endParaRPr>
          </a:p>
        </p:txBody>
      </p:sp>
      <p:sp>
        <p:nvSpPr>
          <p:cNvPr id="984069" name="Text Box 5"/>
          <p:cNvSpPr txBox="1">
            <a:spLocks noChangeArrowheads="1"/>
          </p:cNvSpPr>
          <p:nvPr/>
        </p:nvSpPr>
        <p:spPr bwMode="auto">
          <a:xfrm>
            <a:off x="4151450" y="6065586"/>
            <a:ext cx="1225015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b="1" dirty="0"/>
              <a:t>jacaré</a:t>
            </a:r>
          </a:p>
        </p:txBody>
      </p:sp>
      <p:sp>
        <p:nvSpPr>
          <p:cNvPr id="984071" name="Text Box 7"/>
          <p:cNvSpPr txBox="1">
            <a:spLocks noChangeArrowheads="1"/>
          </p:cNvSpPr>
          <p:nvPr/>
        </p:nvSpPr>
        <p:spPr bwMode="auto">
          <a:xfrm>
            <a:off x="6096001" y="2233614"/>
            <a:ext cx="284052" cy="52322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b="1" i="1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984072" name="Text Box 8"/>
          <p:cNvSpPr txBox="1">
            <a:spLocks noChangeArrowheads="1"/>
          </p:cNvSpPr>
          <p:nvPr/>
        </p:nvSpPr>
        <p:spPr bwMode="auto">
          <a:xfrm>
            <a:off x="6499413" y="2233614"/>
            <a:ext cx="385042" cy="52322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b="1" i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84073" name="Text Box 9"/>
          <p:cNvSpPr txBox="1">
            <a:spLocks noChangeArrowheads="1"/>
          </p:cNvSpPr>
          <p:nvPr/>
        </p:nvSpPr>
        <p:spPr bwMode="auto">
          <a:xfrm>
            <a:off x="6991851" y="2233614"/>
            <a:ext cx="385042" cy="52322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i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984074" name="Text Box 10"/>
          <p:cNvSpPr txBox="1">
            <a:spLocks noChangeArrowheads="1"/>
          </p:cNvSpPr>
          <p:nvPr/>
        </p:nvSpPr>
        <p:spPr bwMode="auto">
          <a:xfrm>
            <a:off x="7467601" y="2233614"/>
            <a:ext cx="385042" cy="52322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b="1" i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84076" name="Text Box 12"/>
          <p:cNvSpPr txBox="1">
            <a:spLocks noChangeArrowheads="1"/>
          </p:cNvSpPr>
          <p:nvPr/>
        </p:nvSpPr>
        <p:spPr bwMode="auto">
          <a:xfrm>
            <a:off x="7924800" y="2233614"/>
            <a:ext cx="324128" cy="52322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b="1" i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984077" name="Text Box 13"/>
          <p:cNvSpPr txBox="1">
            <a:spLocks noChangeArrowheads="1"/>
          </p:cNvSpPr>
          <p:nvPr/>
        </p:nvSpPr>
        <p:spPr bwMode="auto">
          <a:xfrm>
            <a:off x="8305801" y="2233614"/>
            <a:ext cx="385042" cy="52322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t-BR" altLang="pt-BR" b="1" i="1" dirty="0">
                <a:solidFill>
                  <a:schemeClr val="tx1"/>
                </a:solidFill>
              </a:rPr>
              <a:t>é</a:t>
            </a:r>
          </a:p>
        </p:txBody>
      </p:sp>
      <p:sp>
        <p:nvSpPr>
          <p:cNvPr id="984080" name="AutoShape 16"/>
          <p:cNvSpPr>
            <a:spLocks noChangeArrowheads="1"/>
          </p:cNvSpPr>
          <p:nvPr/>
        </p:nvSpPr>
        <p:spPr bwMode="auto">
          <a:xfrm rot="10800000">
            <a:off x="3739444" y="1166958"/>
            <a:ext cx="1024513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84081" name="Text Box 17"/>
          <p:cNvSpPr txBox="1">
            <a:spLocks noChangeArrowheads="1"/>
          </p:cNvSpPr>
          <p:nvPr/>
        </p:nvSpPr>
        <p:spPr bwMode="auto">
          <a:xfrm>
            <a:off x="7334475" y="4572000"/>
            <a:ext cx="36758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dirty="0">
                <a:latin typeface="+mn-lt"/>
              </a:rPr>
              <a:t>Rota fonológica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dirty="0">
                <a:latin typeface="+mn-lt"/>
              </a:rPr>
              <a:t>Decodificação leitora</a:t>
            </a:r>
          </a:p>
        </p:txBody>
      </p:sp>
      <p:sp>
        <p:nvSpPr>
          <p:cNvPr id="984082" name="Oval 18"/>
          <p:cNvSpPr>
            <a:spLocks noChangeArrowheads="1"/>
          </p:cNvSpPr>
          <p:nvPr/>
        </p:nvSpPr>
        <p:spPr bwMode="auto">
          <a:xfrm>
            <a:off x="6096000" y="3048000"/>
            <a:ext cx="381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984083" name="Oval 19"/>
          <p:cNvSpPr>
            <a:spLocks noChangeArrowheads="1"/>
          </p:cNvSpPr>
          <p:nvPr/>
        </p:nvSpPr>
        <p:spPr bwMode="auto">
          <a:xfrm>
            <a:off x="6553200" y="3048000"/>
            <a:ext cx="381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84084" name="Oval 20"/>
          <p:cNvSpPr>
            <a:spLocks noChangeArrowheads="1"/>
          </p:cNvSpPr>
          <p:nvPr/>
        </p:nvSpPr>
        <p:spPr bwMode="auto">
          <a:xfrm>
            <a:off x="7010400" y="3048000"/>
            <a:ext cx="381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84085" name="Oval 21"/>
          <p:cNvSpPr>
            <a:spLocks noChangeArrowheads="1"/>
          </p:cNvSpPr>
          <p:nvPr/>
        </p:nvSpPr>
        <p:spPr bwMode="auto">
          <a:xfrm>
            <a:off x="7467600" y="3048000"/>
            <a:ext cx="381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84086" name="Oval 22"/>
          <p:cNvSpPr>
            <a:spLocks noChangeArrowheads="1"/>
          </p:cNvSpPr>
          <p:nvPr/>
        </p:nvSpPr>
        <p:spPr bwMode="auto">
          <a:xfrm>
            <a:off x="7924800" y="3048000"/>
            <a:ext cx="381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984087" name="Oval 23"/>
          <p:cNvSpPr>
            <a:spLocks noChangeArrowheads="1"/>
          </p:cNvSpPr>
          <p:nvPr/>
        </p:nvSpPr>
        <p:spPr bwMode="auto">
          <a:xfrm>
            <a:off x="8382000" y="3048000"/>
            <a:ext cx="381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solidFill>
                  <a:schemeClr val="bg1"/>
                </a:solidFill>
              </a:rPr>
              <a:t>é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668" y="3892436"/>
            <a:ext cx="2042581" cy="2103372"/>
          </a:xfrm>
          <a:prstGeom prst="rect">
            <a:avLst/>
          </a:prstGeom>
        </p:spPr>
      </p:pic>
      <p:sp>
        <p:nvSpPr>
          <p:cNvPr id="984075" name="AutoShape 11"/>
          <p:cNvSpPr>
            <a:spLocks noChangeArrowheads="1"/>
          </p:cNvSpPr>
          <p:nvPr/>
        </p:nvSpPr>
        <p:spPr bwMode="auto">
          <a:xfrm rot="19346597">
            <a:off x="5199059" y="3546654"/>
            <a:ext cx="976313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257" y="1215720"/>
            <a:ext cx="2385615" cy="962296"/>
          </a:xfrm>
          <a:prstGeom prst="rect">
            <a:avLst/>
          </a:prstGeom>
        </p:spPr>
      </p:pic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4869082" y="1126290"/>
            <a:ext cx="1784623" cy="52322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i="1" dirty="0">
                <a:solidFill>
                  <a:schemeClr val="tx1"/>
                </a:solidFill>
              </a:rPr>
              <a:t>jacaré</a:t>
            </a: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 rot="10800000">
            <a:off x="6625705" y="1185437"/>
            <a:ext cx="575195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5" name="Conector reto 4"/>
          <p:cNvCxnSpPr>
            <a:stCxn id="984071" idx="0"/>
          </p:cNvCxnSpPr>
          <p:nvPr/>
        </p:nvCxnSpPr>
        <p:spPr>
          <a:xfrm flipV="1">
            <a:off x="6238027" y="1633651"/>
            <a:ext cx="1229573" cy="5999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984072" idx="0"/>
          </p:cNvCxnSpPr>
          <p:nvPr/>
        </p:nvCxnSpPr>
        <p:spPr>
          <a:xfrm flipV="1">
            <a:off x="6691934" y="1633651"/>
            <a:ext cx="775666" cy="5999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>
            <a:stCxn id="984073" idx="0"/>
          </p:cNvCxnSpPr>
          <p:nvPr/>
        </p:nvCxnSpPr>
        <p:spPr>
          <a:xfrm flipV="1">
            <a:off x="7184372" y="1633651"/>
            <a:ext cx="740428" cy="5999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>
            <a:stCxn id="984074" idx="0"/>
          </p:cNvCxnSpPr>
          <p:nvPr/>
        </p:nvCxnSpPr>
        <p:spPr>
          <a:xfrm flipV="1">
            <a:off x="7660122" y="1633651"/>
            <a:ext cx="264678" cy="5999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cxnSpLocks/>
          </p:cNvCxnSpPr>
          <p:nvPr/>
        </p:nvCxnSpPr>
        <p:spPr>
          <a:xfrm flipV="1">
            <a:off x="8175750" y="1624710"/>
            <a:ext cx="401528" cy="5999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cxnSpLocks/>
          </p:cNvCxnSpPr>
          <p:nvPr/>
        </p:nvCxnSpPr>
        <p:spPr>
          <a:xfrm flipH="1" flipV="1">
            <a:off x="8577278" y="1642466"/>
            <a:ext cx="9930" cy="5999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4404D776-AF32-4FFF-87F8-7BAD9EC8886E}"/>
              </a:ext>
            </a:extLst>
          </p:cNvPr>
          <p:cNvSpPr/>
          <p:nvPr/>
        </p:nvSpPr>
        <p:spPr>
          <a:xfrm>
            <a:off x="7243169" y="1207195"/>
            <a:ext cx="519975" cy="41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/>
              <a:t>ja</a:t>
            </a:r>
            <a:endParaRPr lang="pt-BR" sz="2800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463A7D5E-B893-42D6-8BD7-08C35FB7E1DE}"/>
              </a:ext>
            </a:extLst>
          </p:cNvPr>
          <p:cNvSpPr/>
          <p:nvPr/>
        </p:nvSpPr>
        <p:spPr>
          <a:xfrm>
            <a:off x="7862025" y="1200143"/>
            <a:ext cx="519975" cy="41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ca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1675BBCE-29F1-48C9-90C2-C9A22C6CF444}"/>
              </a:ext>
            </a:extLst>
          </p:cNvPr>
          <p:cNvSpPr/>
          <p:nvPr/>
        </p:nvSpPr>
        <p:spPr>
          <a:xfrm>
            <a:off x="8468119" y="1207195"/>
            <a:ext cx="519975" cy="41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ré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23A1854E-6A0E-40A9-BC6E-E0256257E8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79" y="6030089"/>
            <a:ext cx="1049279" cy="7213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DBAD7BD-AEFF-40FA-A05C-B61BBFE99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555"/>
            <a:ext cx="12192000" cy="7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3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7" grpId="0" animBg="1"/>
      <p:bldP spid="984071" grpId="0" animBg="1"/>
      <p:bldP spid="984072" grpId="0" animBg="1"/>
      <p:bldP spid="984073" grpId="0" animBg="1"/>
      <p:bldP spid="984074" grpId="0" animBg="1"/>
      <p:bldP spid="984076" grpId="0" animBg="1"/>
      <p:bldP spid="984077" grpId="0" animBg="1"/>
      <p:bldP spid="984080" grpId="0" animBg="1"/>
      <p:bldP spid="984081" grpId="0"/>
      <p:bldP spid="984082" grpId="0" animBg="1"/>
      <p:bldP spid="984083" grpId="0" animBg="1"/>
      <p:bldP spid="984084" grpId="0" animBg="1"/>
      <p:bldP spid="984085" grpId="0" animBg="1"/>
      <p:bldP spid="984086" grpId="0" animBg="1"/>
      <p:bldP spid="984087" grpId="0" animBg="1"/>
      <p:bldP spid="984075" grpId="0" animBg="1"/>
      <p:bldP spid="24" grpId="0" animBg="1"/>
      <p:bldP spid="25" grpId="0" animBg="1"/>
      <p:bldP spid="4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8639</TotalTime>
  <Words>711</Words>
  <Application>Microsoft Office PowerPoint</Application>
  <PresentationFormat>Ecrã Panorâmico</PresentationFormat>
  <Paragraphs>165</Paragraphs>
  <Slides>30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30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Gotham-Book</vt:lpstr>
      <vt:lpstr>Monotype Corsiva</vt:lpstr>
      <vt:lpstr>Roboto</vt:lpstr>
      <vt:lpstr>Times New Roman</vt:lpstr>
      <vt:lpstr>Tema do Office</vt:lpstr>
      <vt:lpstr>As letras falam: o método fônico no processo de alfabetização</vt:lpstr>
      <vt:lpstr>Apresentação do PowerPoint</vt:lpstr>
      <vt:lpstr>Alfabetização – conceito BNCC</vt:lpstr>
      <vt:lpstr>   Alfabetização na perspectiva da BNCC Processos implícitos </vt:lpstr>
      <vt:lpstr>Alfabetização e ortografização</vt:lpstr>
      <vt:lpstr>Capacidades envolvidas na alfabetização BNCC</vt:lpstr>
      <vt:lpstr>Significado x Significante</vt:lpstr>
      <vt:lpstr>Significado x Significante</vt:lpstr>
      <vt:lpstr>Apresentação do PowerPoint</vt:lpstr>
      <vt:lpstr>Apresentação do PowerPoint</vt:lpstr>
      <vt:lpstr>Apresentação do PowerPoint</vt:lpstr>
      <vt:lpstr>Apresentação do PowerPoint</vt:lpstr>
      <vt:lpstr>Métodos de alfabetização</vt:lpstr>
      <vt:lpstr>Apresentação do PowerPoint</vt:lpstr>
      <vt:lpstr>Apresentação do PowerPoint</vt:lpstr>
      <vt:lpstr>O que define se um método é “pior” ou “melhor”?</vt:lpstr>
      <vt:lpstr>Vencendo os desafios para ensinar a  ler e escrever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Martins</dc:creator>
  <cp:lastModifiedBy>SIEEESP</cp:lastModifiedBy>
  <cp:revision>36</cp:revision>
  <dcterms:created xsi:type="dcterms:W3CDTF">2021-02-16T23:02:08Z</dcterms:created>
  <dcterms:modified xsi:type="dcterms:W3CDTF">2021-03-25T13:34:43Z</dcterms:modified>
</cp:coreProperties>
</file>